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1223" r:id="rId2"/>
    <p:sldId id="1229" r:id="rId3"/>
    <p:sldId id="1242" r:id="rId4"/>
    <p:sldId id="1250" r:id="rId5"/>
    <p:sldId id="1219" r:id="rId6"/>
    <p:sldId id="1230" r:id="rId7"/>
    <p:sldId id="1231" r:id="rId8"/>
    <p:sldId id="1232" r:id="rId9"/>
    <p:sldId id="1233" r:id="rId10"/>
    <p:sldId id="1234" r:id="rId11"/>
    <p:sldId id="1246" r:id="rId12"/>
    <p:sldId id="1235" r:id="rId13"/>
    <p:sldId id="1238" r:id="rId14"/>
    <p:sldId id="1243" r:id="rId15"/>
    <p:sldId id="1247" r:id="rId16"/>
    <p:sldId id="1237" r:id="rId17"/>
    <p:sldId id="1236" r:id="rId18"/>
    <p:sldId id="1240" r:id="rId19"/>
    <p:sldId id="1248" r:id="rId20"/>
    <p:sldId id="1249" r:id="rId21"/>
    <p:sldId id="1244" r:id="rId22"/>
    <p:sldId id="1224" r:id="rId23"/>
    <p:sldId id="1245" r:id="rId24"/>
  </p:sldIdLst>
  <p:sldSz cx="12192000" cy="6858000"/>
  <p:notesSz cx="6858000" cy="9144000"/>
  <p:embeddedFontLst>
    <p:embeddedFont>
      <p:font typeface="Calibri" panose="020F0502020204030204" pitchFamily="34" charset="0"/>
      <p:regular r:id="rId26"/>
      <p:bold r:id="rId27"/>
      <p:italic r:id="rId28"/>
      <p:boldItalic r:id="rId29"/>
    </p:embeddedFont>
    <p:embeddedFont>
      <p:font typeface="Montserrat" panose="020B0604020202020204" charset="0"/>
      <p:regular r:id="rId30"/>
      <p:bold r:id="rId31"/>
      <p:italic r:id="rId32"/>
      <p:boldItalic r:id="rId33"/>
    </p:embeddedFont>
    <p:embeddedFont>
      <p:font typeface="Calibri Light" panose="020F0302020204030204" pitchFamily="34" charset="0"/>
      <p:regular r:id="rId34"/>
      <p:italic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C4"/>
    <a:srgbClr val="F68A2B"/>
    <a:srgbClr val="007EC7"/>
    <a:srgbClr val="F0F0F0"/>
    <a:srgbClr val="F8F8F8"/>
    <a:srgbClr val="FFFFFF"/>
    <a:srgbClr val="ED9451"/>
    <a:srgbClr val="1685CC"/>
    <a:srgbClr val="FFC000"/>
    <a:srgbClr val="E85A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09" autoAdjust="0"/>
    <p:restoredTop sz="94131" autoAdjust="0"/>
  </p:normalViewPr>
  <p:slideViewPr>
    <p:cSldViewPr snapToGrid="0">
      <p:cViewPr varScale="1">
        <p:scale>
          <a:sx n="66" d="100"/>
          <a:sy n="66" d="100"/>
        </p:scale>
        <p:origin x="628" y="4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D8E7E7-6132-41C2-909C-A258C668323C}" type="doc">
      <dgm:prSet loTypeId="urn:microsoft.com/office/officeart/2005/8/layout/hProcess4" loCatId="process" qsTypeId="urn:microsoft.com/office/officeart/2005/8/quickstyle/simple1" qsCatId="simple" csTypeId="urn:microsoft.com/office/officeart/2005/8/colors/colorful1" csCatId="colorful" phldr="1"/>
      <dgm:spPr/>
      <dgm:t>
        <a:bodyPr/>
        <a:lstStyle/>
        <a:p>
          <a:endParaRPr lang="en-IN"/>
        </a:p>
      </dgm:t>
    </dgm:pt>
    <dgm:pt modelId="{76D665AE-4441-4BAB-9FD3-B7911AF02429}">
      <dgm:prSet phldrT="[Text]"/>
      <dgm:spPr/>
      <dgm:t>
        <a:bodyPr/>
        <a:lstStyle/>
        <a:p>
          <a:r>
            <a:rPr lang="en-GB"/>
            <a:t>Data Preparation</a:t>
          </a:r>
          <a:endParaRPr lang="en-IN" dirty="0"/>
        </a:p>
      </dgm:t>
    </dgm:pt>
    <dgm:pt modelId="{07C913B7-504A-4B15-B6C8-096737C7E325}" type="parTrans" cxnId="{63C75214-E822-4FD4-A8EF-2D5FD3ECAAB1}">
      <dgm:prSet/>
      <dgm:spPr/>
      <dgm:t>
        <a:bodyPr/>
        <a:lstStyle/>
        <a:p>
          <a:endParaRPr lang="en-IN"/>
        </a:p>
      </dgm:t>
    </dgm:pt>
    <dgm:pt modelId="{55563826-1424-4FFB-9BEF-981F26D99A84}" type="sibTrans" cxnId="{63C75214-E822-4FD4-A8EF-2D5FD3ECAAB1}">
      <dgm:prSet/>
      <dgm:spPr/>
      <dgm:t>
        <a:bodyPr/>
        <a:lstStyle/>
        <a:p>
          <a:endParaRPr lang="en-IN"/>
        </a:p>
      </dgm:t>
    </dgm:pt>
    <dgm:pt modelId="{0AB8C6CC-15C3-4004-B43E-27756BD798A3}">
      <dgm:prSet phldrT="[Text]"/>
      <dgm:spPr/>
      <dgm:t>
        <a:bodyPr/>
        <a:lstStyle/>
        <a:p>
          <a:r>
            <a:rPr lang="en-GB"/>
            <a:t>Transforming the features in the data to be model ready</a:t>
          </a:r>
          <a:endParaRPr lang="en-IN" dirty="0"/>
        </a:p>
      </dgm:t>
    </dgm:pt>
    <dgm:pt modelId="{7F2E7801-4C43-4568-B71D-0C085580DA63}" type="parTrans" cxnId="{8179F21E-8386-4145-8312-901DC18A1AEB}">
      <dgm:prSet/>
      <dgm:spPr/>
      <dgm:t>
        <a:bodyPr/>
        <a:lstStyle/>
        <a:p>
          <a:endParaRPr lang="en-IN"/>
        </a:p>
      </dgm:t>
    </dgm:pt>
    <dgm:pt modelId="{81DA1139-1328-4661-B526-007BCBDE1748}" type="sibTrans" cxnId="{8179F21E-8386-4145-8312-901DC18A1AEB}">
      <dgm:prSet/>
      <dgm:spPr/>
      <dgm:t>
        <a:bodyPr/>
        <a:lstStyle/>
        <a:p>
          <a:endParaRPr lang="en-IN"/>
        </a:p>
      </dgm:t>
    </dgm:pt>
    <dgm:pt modelId="{8F898161-EA92-4380-8A3B-06EDAAE0EC69}">
      <dgm:prSet phldrT="[Text]"/>
      <dgm:spPr/>
      <dgm:t>
        <a:bodyPr/>
        <a:lstStyle/>
        <a:p>
          <a:r>
            <a:rPr lang="en-GB"/>
            <a:t>Data Manipulation</a:t>
          </a:r>
          <a:endParaRPr lang="en-IN" dirty="0"/>
        </a:p>
      </dgm:t>
    </dgm:pt>
    <dgm:pt modelId="{B0A850E6-918F-4C97-A2A9-6A1A546CDCDD}" type="parTrans" cxnId="{35BD62E2-D3FB-4B7E-9225-7C2E1AFD405B}">
      <dgm:prSet/>
      <dgm:spPr/>
      <dgm:t>
        <a:bodyPr/>
        <a:lstStyle/>
        <a:p>
          <a:endParaRPr lang="en-IN"/>
        </a:p>
      </dgm:t>
    </dgm:pt>
    <dgm:pt modelId="{3750A734-159C-453B-8C9F-8F06F6DB6D38}" type="sibTrans" cxnId="{35BD62E2-D3FB-4B7E-9225-7C2E1AFD405B}">
      <dgm:prSet/>
      <dgm:spPr/>
      <dgm:t>
        <a:bodyPr/>
        <a:lstStyle/>
        <a:p>
          <a:endParaRPr lang="en-IN"/>
        </a:p>
      </dgm:t>
    </dgm:pt>
    <dgm:pt modelId="{8F26299B-7422-45E9-AFCB-3939A2E51567}">
      <dgm:prSet phldrT="[Text]"/>
      <dgm:spPr/>
      <dgm:t>
        <a:bodyPr/>
        <a:lstStyle/>
        <a:p>
          <a:r>
            <a:rPr lang="en-GB"/>
            <a:t>Model Training</a:t>
          </a:r>
          <a:endParaRPr lang="en-IN" dirty="0"/>
        </a:p>
      </dgm:t>
    </dgm:pt>
    <dgm:pt modelId="{0BEA341D-C1B0-49C9-BD84-2340EBC6E3F5}" type="parTrans" cxnId="{5E878831-ED44-4084-BFF0-49432B56CEB9}">
      <dgm:prSet/>
      <dgm:spPr/>
      <dgm:t>
        <a:bodyPr/>
        <a:lstStyle/>
        <a:p>
          <a:endParaRPr lang="en-IN"/>
        </a:p>
      </dgm:t>
    </dgm:pt>
    <dgm:pt modelId="{09174B1F-3228-443F-B1D0-95D2AB1D01FE}" type="sibTrans" cxnId="{5E878831-ED44-4084-BFF0-49432B56CEB9}">
      <dgm:prSet/>
      <dgm:spPr/>
      <dgm:t>
        <a:bodyPr/>
        <a:lstStyle/>
        <a:p>
          <a:endParaRPr lang="en-IN"/>
        </a:p>
      </dgm:t>
    </dgm:pt>
    <dgm:pt modelId="{B118F69E-23EB-4301-81B4-EEB2A5146598}">
      <dgm:prSet phldrT="[Text]"/>
      <dgm:spPr/>
      <dgm:t>
        <a:bodyPr/>
        <a:lstStyle/>
        <a:p>
          <a:r>
            <a:rPr lang="en-GB"/>
            <a:t>Machine Learning Algorithms are applied based on the business objectives</a:t>
          </a:r>
          <a:endParaRPr lang="en-IN" dirty="0"/>
        </a:p>
      </dgm:t>
    </dgm:pt>
    <dgm:pt modelId="{AF059088-5B01-402F-9472-5DC5202AD114}" type="parTrans" cxnId="{71E08DB1-9CE5-475E-929B-C2CFE532565F}">
      <dgm:prSet/>
      <dgm:spPr/>
      <dgm:t>
        <a:bodyPr/>
        <a:lstStyle/>
        <a:p>
          <a:endParaRPr lang="en-IN"/>
        </a:p>
      </dgm:t>
    </dgm:pt>
    <dgm:pt modelId="{FF867D25-D8B8-4C45-9C3B-260FF991F1D2}" type="sibTrans" cxnId="{71E08DB1-9CE5-475E-929B-C2CFE532565F}">
      <dgm:prSet/>
      <dgm:spPr/>
      <dgm:t>
        <a:bodyPr/>
        <a:lstStyle/>
        <a:p>
          <a:endParaRPr lang="en-IN"/>
        </a:p>
      </dgm:t>
    </dgm:pt>
    <dgm:pt modelId="{1341A952-3B51-4549-8051-BF14A24BCA33}">
      <dgm:prSet phldrT="[Text]"/>
      <dgm:spPr/>
      <dgm:t>
        <a:bodyPr/>
        <a:lstStyle/>
        <a:p>
          <a:r>
            <a:rPr lang="en-GB"/>
            <a:t>Supervised learning techniques</a:t>
          </a:r>
          <a:endParaRPr lang="en-IN" dirty="0"/>
        </a:p>
      </dgm:t>
    </dgm:pt>
    <dgm:pt modelId="{C59AB29D-209B-4066-A26A-D05627F8B584}" type="parTrans" cxnId="{70FA8CE8-8CCE-4F2F-B510-766E38D27034}">
      <dgm:prSet/>
      <dgm:spPr/>
      <dgm:t>
        <a:bodyPr/>
        <a:lstStyle/>
        <a:p>
          <a:endParaRPr lang="en-IN"/>
        </a:p>
      </dgm:t>
    </dgm:pt>
    <dgm:pt modelId="{E3C8FD24-014E-49A9-9743-11EE76044C62}" type="sibTrans" cxnId="{70FA8CE8-8CCE-4F2F-B510-766E38D27034}">
      <dgm:prSet/>
      <dgm:spPr/>
      <dgm:t>
        <a:bodyPr/>
        <a:lstStyle/>
        <a:p>
          <a:endParaRPr lang="en-IN"/>
        </a:p>
      </dgm:t>
    </dgm:pt>
    <dgm:pt modelId="{2DF15B59-42AB-4F1C-B900-212F9C6CCF5E}">
      <dgm:prSet phldrT="[Text]"/>
      <dgm:spPr/>
      <dgm:t>
        <a:bodyPr/>
        <a:lstStyle/>
        <a:p>
          <a:r>
            <a:rPr lang="en-GB" dirty="0"/>
            <a:t>Model Optimization</a:t>
          </a:r>
          <a:endParaRPr lang="en-IN" dirty="0"/>
        </a:p>
      </dgm:t>
    </dgm:pt>
    <dgm:pt modelId="{1BC8FE84-BE58-426C-AED8-E1A3D752B7BA}" type="parTrans" cxnId="{632A1D42-9242-4677-BE7E-F0AB64145767}">
      <dgm:prSet/>
      <dgm:spPr/>
      <dgm:t>
        <a:bodyPr/>
        <a:lstStyle/>
        <a:p>
          <a:endParaRPr lang="en-IN"/>
        </a:p>
      </dgm:t>
    </dgm:pt>
    <dgm:pt modelId="{B376FA37-C407-4E05-9888-7331C3697C44}" type="sibTrans" cxnId="{632A1D42-9242-4677-BE7E-F0AB64145767}">
      <dgm:prSet/>
      <dgm:spPr/>
      <dgm:t>
        <a:bodyPr/>
        <a:lstStyle/>
        <a:p>
          <a:endParaRPr lang="en-IN"/>
        </a:p>
      </dgm:t>
    </dgm:pt>
    <dgm:pt modelId="{A7A9ABC9-EA17-43ED-91A8-A38420D95B8C}">
      <dgm:prSet phldrT="[Text]"/>
      <dgm:spPr/>
      <dgm:t>
        <a:bodyPr/>
        <a:lstStyle/>
        <a:p>
          <a:r>
            <a:rPr lang="en-GB"/>
            <a:t>Create the best possible model that is more accurate</a:t>
          </a:r>
          <a:endParaRPr lang="en-IN" dirty="0"/>
        </a:p>
      </dgm:t>
    </dgm:pt>
    <dgm:pt modelId="{A6F14CB8-C010-494E-93CA-0D9879E230E7}" type="parTrans" cxnId="{05389233-F286-43E8-9BBC-B4D49287135B}">
      <dgm:prSet/>
      <dgm:spPr/>
      <dgm:t>
        <a:bodyPr/>
        <a:lstStyle/>
        <a:p>
          <a:endParaRPr lang="en-IN"/>
        </a:p>
      </dgm:t>
    </dgm:pt>
    <dgm:pt modelId="{04A8C626-6ED5-4875-9F9F-EB2721AAAB75}" type="sibTrans" cxnId="{05389233-F286-43E8-9BBC-B4D49287135B}">
      <dgm:prSet/>
      <dgm:spPr/>
      <dgm:t>
        <a:bodyPr/>
        <a:lstStyle/>
        <a:p>
          <a:endParaRPr lang="en-IN"/>
        </a:p>
      </dgm:t>
    </dgm:pt>
    <dgm:pt modelId="{D331F319-47D8-4C57-B600-3573FB54B22D}">
      <dgm:prSet phldrT="[Text]"/>
      <dgm:spPr/>
      <dgm:t>
        <a:bodyPr/>
        <a:lstStyle/>
        <a:p>
          <a:r>
            <a:rPr lang="en-GB" dirty="0"/>
            <a:t>Feature Selection</a:t>
          </a:r>
          <a:endParaRPr lang="en-IN" dirty="0"/>
        </a:p>
      </dgm:t>
    </dgm:pt>
    <dgm:pt modelId="{E958B1F7-F2F9-4873-A0FB-B1FE28261056}" type="parTrans" cxnId="{FFF0DFAA-D25B-4605-8E53-550E0D256072}">
      <dgm:prSet/>
      <dgm:spPr/>
      <dgm:t>
        <a:bodyPr/>
        <a:lstStyle/>
        <a:p>
          <a:endParaRPr lang="en-IN"/>
        </a:p>
      </dgm:t>
    </dgm:pt>
    <dgm:pt modelId="{E972B7D5-4C42-4024-90EC-2652EEFF043C}" type="sibTrans" cxnId="{FFF0DFAA-D25B-4605-8E53-550E0D256072}">
      <dgm:prSet/>
      <dgm:spPr/>
      <dgm:t>
        <a:bodyPr/>
        <a:lstStyle/>
        <a:p>
          <a:endParaRPr lang="en-IN"/>
        </a:p>
      </dgm:t>
    </dgm:pt>
    <dgm:pt modelId="{6FFFA565-3D5F-4ACE-84D8-2A4A281CDB18}">
      <dgm:prSet phldrT="[Text]"/>
      <dgm:spPr/>
      <dgm:t>
        <a:bodyPr/>
        <a:lstStyle/>
        <a:p>
          <a:r>
            <a:rPr lang="en-GB"/>
            <a:t>Scaling</a:t>
          </a:r>
          <a:endParaRPr lang="en-IN" dirty="0"/>
        </a:p>
      </dgm:t>
    </dgm:pt>
    <dgm:pt modelId="{9F70A66C-32C6-46EE-8EEE-4B5117C6E7E4}" type="parTrans" cxnId="{124EA415-D4CB-43D1-85EB-0265FC8DE942}">
      <dgm:prSet/>
      <dgm:spPr/>
      <dgm:t>
        <a:bodyPr/>
        <a:lstStyle/>
        <a:p>
          <a:endParaRPr lang="en-IN"/>
        </a:p>
      </dgm:t>
    </dgm:pt>
    <dgm:pt modelId="{01978D5A-9250-4B15-9641-CEA1A4448E37}" type="sibTrans" cxnId="{124EA415-D4CB-43D1-85EB-0265FC8DE942}">
      <dgm:prSet/>
      <dgm:spPr/>
      <dgm:t>
        <a:bodyPr/>
        <a:lstStyle/>
        <a:p>
          <a:endParaRPr lang="en-IN"/>
        </a:p>
      </dgm:t>
    </dgm:pt>
    <dgm:pt modelId="{DB62FFE4-548C-4986-989D-5450DD361526}">
      <dgm:prSet phldrT="[Text]"/>
      <dgm:spPr/>
      <dgm:t>
        <a:bodyPr/>
        <a:lstStyle/>
        <a:p>
          <a:r>
            <a:rPr lang="en-GB"/>
            <a:t>Model Validation</a:t>
          </a:r>
          <a:endParaRPr lang="en-IN" dirty="0"/>
        </a:p>
      </dgm:t>
    </dgm:pt>
    <dgm:pt modelId="{39297476-00E6-4A82-9B0E-29412576C700}" type="parTrans" cxnId="{A07C8622-C7FC-4EF2-9E0F-ABB6563A5170}">
      <dgm:prSet/>
      <dgm:spPr/>
      <dgm:t>
        <a:bodyPr/>
        <a:lstStyle/>
        <a:p>
          <a:endParaRPr lang="en-IN"/>
        </a:p>
      </dgm:t>
    </dgm:pt>
    <dgm:pt modelId="{C64701BF-75EB-4300-B0F7-73850F8EE582}" type="sibTrans" cxnId="{A07C8622-C7FC-4EF2-9E0F-ABB6563A5170}">
      <dgm:prSet/>
      <dgm:spPr/>
      <dgm:t>
        <a:bodyPr/>
        <a:lstStyle/>
        <a:p>
          <a:endParaRPr lang="en-IN"/>
        </a:p>
      </dgm:t>
    </dgm:pt>
    <dgm:pt modelId="{9B2E6348-A845-4B35-A305-BFF589975F66}">
      <dgm:prSet phldrT="[Text]"/>
      <dgm:spPr/>
      <dgm:t>
        <a:bodyPr/>
        <a:lstStyle/>
        <a:p>
          <a:r>
            <a:rPr lang="en-GB"/>
            <a:t>Parametric and Non-parametric techniques</a:t>
          </a:r>
          <a:endParaRPr lang="en-IN" dirty="0"/>
        </a:p>
      </dgm:t>
    </dgm:pt>
    <dgm:pt modelId="{DD8D9656-6887-4B3A-892A-F746119C7E9D}" type="parTrans" cxnId="{EED8D560-3D52-4E5C-8A6F-049DEBEDBE22}">
      <dgm:prSet/>
      <dgm:spPr/>
      <dgm:t>
        <a:bodyPr/>
        <a:lstStyle/>
        <a:p>
          <a:endParaRPr lang="en-IN"/>
        </a:p>
      </dgm:t>
    </dgm:pt>
    <dgm:pt modelId="{CB28C979-EDE5-43A4-8F59-4872ABD40F9C}" type="sibTrans" cxnId="{EED8D560-3D52-4E5C-8A6F-049DEBEDBE22}">
      <dgm:prSet/>
      <dgm:spPr/>
      <dgm:t>
        <a:bodyPr/>
        <a:lstStyle/>
        <a:p>
          <a:endParaRPr lang="en-IN"/>
        </a:p>
      </dgm:t>
    </dgm:pt>
    <dgm:pt modelId="{146673E0-EF88-41D4-AC06-961739ECDDCF}">
      <dgm:prSet phldrT="[Text]"/>
      <dgm:spPr/>
      <dgm:t>
        <a:bodyPr/>
        <a:lstStyle/>
        <a:p>
          <a:r>
            <a:rPr lang="en-GB"/>
            <a:t>Accuracy is tested</a:t>
          </a:r>
          <a:endParaRPr lang="en-IN" dirty="0"/>
        </a:p>
      </dgm:t>
    </dgm:pt>
    <dgm:pt modelId="{3BFEDAEF-3CC8-4E10-8040-A400493C5795}" type="parTrans" cxnId="{4A243C13-C31C-4F5D-B158-22BBA5A679D4}">
      <dgm:prSet/>
      <dgm:spPr/>
      <dgm:t>
        <a:bodyPr/>
        <a:lstStyle/>
        <a:p>
          <a:endParaRPr lang="en-IN"/>
        </a:p>
      </dgm:t>
    </dgm:pt>
    <dgm:pt modelId="{A92D5572-193F-428F-9C20-27228290F95C}" type="sibTrans" cxnId="{4A243C13-C31C-4F5D-B158-22BBA5A679D4}">
      <dgm:prSet/>
      <dgm:spPr/>
      <dgm:t>
        <a:bodyPr/>
        <a:lstStyle/>
        <a:p>
          <a:endParaRPr lang="en-IN"/>
        </a:p>
      </dgm:t>
    </dgm:pt>
    <dgm:pt modelId="{EC9680C1-C44F-4E48-B880-173C8A7D7EFE}">
      <dgm:prSet phldrT="[Text]"/>
      <dgm:spPr/>
      <dgm:t>
        <a:bodyPr/>
        <a:lstStyle/>
        <a:p>
          <a:r>
            <a:rPr lang="en-GB"/>
            <a:t>K-Fold Cross Validation</a:t>
          </a:r>
          <a:endParaRPr lang="en-IN" dirty="0"/>
        </a:p>
      </dgm:t>
    </dgm:pt>
    <dgm:pt modelId="{FB059ABF-79BF-4313-AFF4-6D729A230307}" type="parTrans" cxnId="{9D2CA313-B744-4E5A-9B45-8DBD9223608D}">
      <dgm:prSet/>
      <dgm:spPr/>
      <dgm:t>
        <a:bodyPr/>
        <a:lstStyle/>
        <a:p>
          <a:endParaRPr lang="en-IN"/>
        </a:p>
      </dgm:t>
    </dgm:pt>
    <dgm:pt modelId="{DE44502B-0DEB-460F-AB1B-651F72058275}" type="sibTrans" cxnId="{9D2CA313-B744-4E5A-9B45-8DBD9223608D}">
      <dgm:prSet/>
      <dgm:spPr/>
      <dgm:t>
        <a:bodyPr/>
        <a:lstStyle/>
        <a:p>
          <a:endParaRPr lang="en-IN"/>
        </a:p>
      </dgm:t>
    </dgm:pt>
    <dgm:pt modelId="{2A460B02-00AF-4B2C-B7E1-25F218DC2071}">
      <dgm:prSet phldrT="[Text]"/>
      <dgm:spPr/>
      <dgm:t>
        <a:bodyPr/>
        <a:lstStyle/>
        <a:p>
          <a:r>
            <a:rPr lang="en-GB"/>
            <a:t>Validation Curve</a:t>
          </a:r>
          <a:endParaRPr lang="en-IN" dirty="0"/>
        </a:p>
      </dgm:t>
    </dgm:pt>
    <dgm:pt modelId="{2FE205C8-D2AC-466E-982E-EAF499B203F3}" type="parTrans" cxnId="{317BB13A-0239-4312-BC04-5E6636D9312B}">
      <dgm:prSet/>
      <dgm:spPr/>
      <dgm:t>
        <a:bodyPr/>
        <a:lstStyle/>
        <a:p>
          <a:endParaRPr lang="en-IN"/>
        </a:p>
      </dgm:t>
    </dgm:pt>
    <dgm:pt modelId="{E3A8FBB6-910C-4240-B486-BA3CF2206E12}" type="sibTrans" cxnId="{317BB13A-0239-4312-BC04-5E6636D9312B}">
      <dgm:prSet/>
      <dgm:spPr/>
      <dgm:t>
        <a:bodyPr/>
        <a:lstStyle/>
        <a:p>
          <a:endParaRPr lang="en-IN"/>
        </a:p>
      </dgm:t>
    </dgm:pt>
    <dgm:pt modelId="{CAE6C9D9-2A23-48C5-B539-32320C427373}">
      <dgm:prSet phldrT="[Text]"/>
      <dgm:spPr/>
      <dgm:t>
        <a:bodyPr/>
        <a:lstStyle/>
        <a:p>
          <a:r>
            <a:rPr lang="en-GB" dirty="0"/>
            <a:t>Learning Curve</a:t>
          </a:r>
          <a:endParaRPr lang="en-IN" dirty="0"/>
        </a:p>
      </dgm:t>
    </dgm:pt>
    <dgm:pt modelId="{80ADF6D2-D1D8-4B76-9295-1EA7CF82D972}" type="parTrans" cxnId="{F08FE070-A9F7-4394-ACAD-50779A33278C}">
      <dgm:prSet/>
      <dgm:spPr/>
      <dgm:t>
        <a:bodyPr/>
        <a:lstStyle/>
        <a:p>
          <a:endParaRPr lang="en-IN"/>
        </a:p>
      </dgm:t>
    </dgm:pt>
    <dgm:pt modelId="{BC77756B-D847-4212-B135-3641C13F3F6D}" type="sibTrans" cxnId="{F08FE070-A9F7-4394-ACAD-50779A33278C}">
      <dgm:prSet/>
      <dgm:spPr/>
      <dgm:t>
        <a:bodyPr/>
        <a:lstStyle/>
        <a:p>
          <a:endParaRPr lang="en-IN"/>
        </a:p>
      </dgm:t>
    </dgm:pt>
    <dgm:pt modelId="{54A03E83-1C99-48FF-BDCC-23B2C173CDE4}">
      <dgm:prSet phldrT="[Text]"/>
      <dgm:spPr/>
      <dgm:t>
        <a:bodyPr/>
        <a:lstStyle/>
        <a:p>
          <a:r>
            <a:rPr lang="en-GB"/>
            <a:t>Compare the results from different model</a:t>
          </a:r>
          <a:endParaRPr lang="en-IN" dirty="0"/>
        </a:p>
      </dgm:t>
    </dgm:pt>
    <dgm:pt modelId="{81489208-6EFB-47CE-9F3C-ED079AF2E835}" type="parTrans" cxnId="{934A6712-9710-4E03-BE01-DA9A9049A269}">
      <dgm:prSet/>
      <dgm:spPr/>
      <dgm:t>
        <a:bodyPr/>
        <a:lstStyle/>
        <a:p>
          <a:endParaRPr lang="en-IN"/>
        </a:p>
      </dgm:t>
    </dgm:pt>
    <dgm:pt modelId="{7B23C983-48CD-49AB-90B0-89E8C425A57F}" type="sibTrans" cxnId="{934A6712-9710-4E03-BE01-DA9A9049A269}">
      <dgm:prSet/>
      <dgm:spPr/>
      <dgm:t>
        <a:bodyPr/>
        <a:lstStyle/>
        <a:p>
          <a:endParaRPr lang="en-IN"/>
        </a:p>
      </dgm:t>
    </dgm:pt>
    <dgm:pt modelId="{3ACE1464-02E2-4798-B9E8-87E6D612009E}">
      <dgm:prSet phldrT="[Text]"/>
      <dgm:spPr/>
      <dgm:t>
        <a:bodyPr/>
        <a:lstStyle/>
        <a:p>
          <a:r>
            <a:rPr lang="en-GB" dirty="0"/>
            <a:t>Verify R2 and RSME</a:t>
          </a:r>
          <a:endParaRPr lang="en-IN" dirty="0"/>
        </a:p>
      </dgm:t>
    </dgm:pt>
    <dgm:pt modelId="{CD3636F1-7E92-422F-9A50-6971722FAC19}" type="parTrans" cxnId="{B0F28212-1C93-4F33-A1A4-3E02877E179E}">
      <dgm:prSet/>
      <dgm:spPr/>
      <dgm:t>
        <a:bodyPr/>
        <a:lstStyle/>
        <a:p>
          <a:endParaRPr lang="en-IN"/>
        </a:p>
      </dgm:t>
    </dgm:pt>
    <dgm:pt modelId="{1A392835-2E68-4E85-9174-84B6EF447851}" type="sibTrans" cxnId="{B0F28212-1C93-4F33-A1A4-3E02877E179E}">
      <dgm:prSet/>
      <dgm:spPr/>
      <dgm:t>
        <a:bodyPr/>
        <a:lstStyle/>
        <a:p>
          <a:endParaRPr lang="en-IN"/>
        </a:p>
      </dgm:t>
    </dgm:pt>
    <dgm:pt modelId="{561FE73E-C9D5-4437-B854-8293DCF5D60D}">
      <dgm:prSet phldrT="[Text]"/>
      <dgm:spPr/>
      <dgm:t>
        <a:bodyPr/>
        <a:lstStyle/>
        <a:p>
          <a:r>
            <a:rPr lang="en-GB"/>
            <a:t>Feature Reduction</a:t>
          </a:r>
          <a:endParaRPr lang="en-IN" dirty="0"/>
        </a:p>
      </dgm:t>
    </dgm:pt>
    <dgm:pt modelId="{D1C71981-2075-466F-9164-0091F7B58FAF}" type="parTrans" cxnId="{5B2F772A-ED36-475F-9288-47290D38FBE7}">
      <dgm:prSet/>
      <dgm:spPr/>
      <dgm:t>
        <a:bodyPr/>
        <a:lstStyle/>
        <a:p>
          <a:endParaRPr lang="en-IN"/>
        </a:p>
      </dgm:t>
    </dgm:pt>
    <dgm:pt modelId="{EC251F9F-3C24-4903-BC2E-04D0A056CB9D}" type="sibTrans" cxnId="{5B2F772A-ED36-475F-9288-47290D38FBE7}">
      <dgm:prSet/>
      <dgm:spPr/>
      <dgm:t>
        <a:bodyPr/>
        <a:lstStyle/>
        <a:p>
          <a:endParaRPr lang="en-IN"/>
        </a:p>
      </dgm:t>
    </dgm:pt>
    <dgm:pt modelId="{D3A4A790-C2F2-2F46-8E9B-4466CE1B74ED}" type="pres">
      <dgm:prSet presAssocID="{ADD8E7E7-6132-41C2-909C-A258C668323C}" presName="Name0" presStyleCnt="0">
        <dgm:presLayoutVars>
          <dgm:dir/>
          <dgm:animLvl val="lvl"/>
          <dgm:resizeHandles val="exact"/>
        </dgm:presLayoutVars>
      </dgm:prSet>
      <dgm:spPr/>
      <dgm:t>
        <a:bodyPr/>
        <a:lstStyle/>
        <a:p>
          <a:endParaRPr lang="en-IN"/>
        </a:p>
      </dgm:t>
    </dgm:pt>
    <dgm:pt modelId="{CE55571C-4123-A44D-B6D3-0F015A800D07}" type="pres">
      <dgm:prSet presAssocID="{ADD8E7E7-6132-41C2-909C-A258C668323C}" presName="tSp" presStyleCnt="0"/>
      <dgm:spPr/>
    </dgm:pt>
    <dgm:pt modelId="{F6F0B090-62ED-A04F-B01C-6D3E34C9D543}" type="pres">
      <dgm:prSet presAssocID="{ADD8E7E7-6132-41C2-909C-A258C668323C}" presName="bSp" presStyleCnt="0"/>
      <dgm:spPr/>
    </dgm:pt>
    <dgm:pt modelId="{D67BEABB-C78D-A34A-B2D3-B4F4DBFD9964}" type="pres">
      <dgm:prSet presAssocID="{ADD8E7E7-6132-41C2-909C-A258C668323C}" presName="process" presStyleCnt="0"/>
      <dgm:spPr/>
    </dgm:pt>
    <dgm:pt modelId="{581AD691-C3F9-1349-8ADC-8DEFADC0F1A0}" type="pres">
      <dgm:prSet presAssocID="{76D665AE-4441-4BAB-9FD3-B7911AF02429}" presName="composite1" presStyleCnt="0"/>
      <dgm:spPr/>
    </dgm:pt>
    <dgm:pt modelId="{F3B62DD4-F944-8549-8E5F-C4BB93534DF0}" type="pres">
      <dgm:prSet presAssocID="{76D665AE-4441-4BAB-9FD3-B7911AF02429}" presName="dummyNode1" presStyleLbl="node1" presStyleIdx="0" presStyleCnt="4"/>
      <dgm:spPr/>
    </dgm:pt>
    <dgm:pt modelId="{71E9BEEA-9B0D-F744-A4AD-9F0CB1856148}" type="pres">
      <dgm:prSet presAssocID="{76D665AE-4441-4BAB-9FD3-B7911AF02429}" presName="childNode1" presStyleLbl="bgAcc1" presStyleIdx="0" presStyleCnt="4">
        <dgm:presLayoutVars>
          <dgm:bulletEnabled val="1"/>
        </dgm:presLayoutVars>
      </dgm:prSet>
      <dgm:spPr/>
      <dgm:t>
        <a:bodyPr/>
        <a:lstStyle/>
        <a:p>
          <a:endParaRPr lang="en-IN"/>
        </a:p>
      </dgm:t>
    </dgm:pt>
    <dgm:pt modelId="{9A24E427-AA8F-1445-8D24-7F358902DC2B}" type="pres">
      <dgm:prSet presAssocID="{76D665AE-4441-4BAB-9FD3-B7911AF02429}" presName="childNode1tx" presStyleLbl="bgAcc1" presStyleIdx="0" presStyleCnt="4">
        <dgm:presLayoutVars>
          <dgm:bulletEnabled val="1"/>
        </dgm:presLayoutVars>
      </dgm:prSet>
      <dgm:spPr/>
      <dgm:t>
        <a:bodyPr/>
        <a:lstStyle/>
        <a:p>
          <a:endParaRPr lang="en-IN"/>
        </a:p>
      </dgm:t>
    </dgm:pt>
    <dgm:pt modelId="{0DDA2094-CBCF-C34E-8A0F-391A61D66045}" type="pres">
      <dgm:prSet presAssocID="{76D665AE-4441-4BAB-9FD3-B7911AF02429}" presName="parentNode1" presStyleLbl="node1" presStyleIdx="0" presStyleCnt="4">
        <dgm:presLayoutVars>
          <dgm:chMax val="1"/>
          <dgm:bulletEnabled val="1"/>
        </dgm:presLayoutVars>
      </dgm:prSet>
      <dgm:spPr/>
      <dgm:t>
        <a:bodyPr/>
        <a:lstStyle/>
        <a:p>
          <a:endParaRPr lang="en-IN"/>
        </a:p>
      </dgm:t>
    </dgm:pt>
    <dgm:pt modelId="{E0191A2B-FA13-4C4D-8F21-839FB89F2373}" type="pres">
      <dgm:prSet presAssocID="{76D665AE-4441-4BAB-9FD3-B7911AF02429}" presName="connSite1" presStyleCnt="0"/>
      <dgm:spPr/>
    </dgm:pt>
    <dgm:pt modelId="{09C2F79A-0149-0142-AECE-1539F4B77050}" type="pres">
      <dgm:prSet presAssocID="{55563826-1424-4FFB-9BEF-981F26D99A84}" presName="Name9" presStyleLbl="sibTrans2D1" presStyleIdx="0" presStyleCnt="3"/>
      <dgm:spPr/>
      <dgm:t>
        <a:bodyPr/>
        <a:lstStyle/>
        <a:p>
          <a:endParaRPr lang="en-IN"/>
        </a:p>
      </dgm:t>
    </dgm:pt>
    <dgm:pt modelId="{5DCEF875-98BF-8F41-A679-D95415E4704E}" type="pres">
      <dgm:prSet presAssocID="{8F26299B-7422-45E9-AFCB-3939A2E51567}" presName="composite2" presStyleCnt="0"/>
      <dgm:spPr/>
    </dgm:pt>
    <dgm:pt modelId="{3888077F-A280-3F4F-83E4-F83F5E43D0EB}" type="pres">
      <dgm:prSet presAssocID="{8F26299B-7422-45E9-AFCB-3939A2E51567}" presName="dummyNode2" presStyleLbl="node1" presStyleIdx="0" presStyleCnt="4"/>
      <dgm:spPr/>
    </dgm:pt>
    <dgm:pt modelId="{D88C9346-B1AB-3843-8124-0261ABE21483}" type="pres">
      <dgm:prSet presAssocID="{8F26299B-7422-45E9-AFCB-3939A2E51567}" presName="childNode2" presStyleLbl="bgAcc1" presStyleIdx="1" presStyleCnt="4">
        <dgm:presLayoutVars>
          <dgm:bulletEnabled val="1"/>
        </dgm:presLayoutVars>
      </dgm:prSet>
      <dgm:spPr/>
      <dgm:t>
        <a:bodyPr/>
        <a:lstStyle/>
        <a:p>
          <a:endParaRPr lang="en-IN"/>
        </a:p>
      </dgm:t>
    </dgm:pt>
    <dgm:pt modelId="{EE78796E-C2B2-0645-B6C8-97A1F65AF7BC}" type="pres">
      <dgm:prSet presAssocID="{8F26299B-7422-45E9-AFCB-3939A2E51567}" presName="childNode2tx" presStyleLbl="bgAcc1" presStyleIdx="1" presStyleCnt="4">
        <dgm:presLayoutVars>
          <dgm:bulletEnabled val="1"/>
        </dgm:presLayoutVars>
      </dgm:prSet>
      <dgm:spPr/>
      <dgm:t>
        <a:bodyPr/>
        <a:lstStyle/>
        <a:p>
          <a:endParaRPr lang="en-IN"/>
        </a:p>
      </dgm:t>
    </dgm:pt>
    <dgm:pt modelId="{3225BA42-78D1-0945-97DC-D916FD480C72}" type="pres">
      <dgm:prSet presAssocID="{8F26299B-7422-45E9-AFCB-3939A2E51567}" presName="parentNode2" presStyleLbl="node1" presStyleIdx="1" presStyleCnt="4">
        <dgm:presLayoutVars>
          <dgm:chMax val="0"/>
          <dgm:bulletEnabled val="1"/>
        </dgm:presLayoutVars>
      </dgm:prSet>
      <dgm:spPr/>
      <dgm:t>
        <a:bodyPr/>
        <a:lstStyle/>
        <a:p>
          <a:endParaRPr lang="en-IN"/>
        </a:p>
      </dgm:t>
    </dgm:pt>
    <dgm:pt modelId="{6659FF7A-89E8-5240-AA6E-EAC5C5925A86}" type="pres">
      <dgm:prSet presAssocID="{8F26299B-7422-45E9-AFCB-3939A2E51567}" presName="connSite2" presStyleCnt="0"/>
      <dgm:spPr/>
    </dgm:pt>
    <dgm:pt modelId="{A39518C6-DC9F-4148-81C6-5CB01EFCBBCB}" type="pres">
      <dgm:prSet presAssocID="{09174B1F-3228-443F-B1D0-95D2AB1D01FE}" presName="Name18" presStyleLbl="sibTrans2D1" presStyleIdx="1" presStyleCnt="3"/>
      <dgm:spPr/>
      <dgm:t>
        <a:bodyPr/>
        <a:lstStyle/>
        <a:p>
          <a:endParaRPr lang="en-IN"/>
        </a:p>
      </dgm:t>
    </dgm:pt>
    <dgm:pt modelId="{34962DB7-7D5E-2D41-9F63-B96D92DAE6FA}" type="pres">
      <dgm:prSet presAssocID="{2DF15B59-42AB-4F1C-B900-212F9C6CCF5E}" presName="composite1" presStyleCnt="0"/>
      <dgm:spPr/>
    </dgm:pt>
    <dgm:pt modelId="{9C5A1A0A-5BE0-764F-8FED-1207DBFF2340}" type="pres">
      <dgm:prSet presAssocID="{2DF15B59-42AB-4F1C-B900-212F9C6CCF5E}" presName="dummyNode1" presStyleLbl="node1" presStyleIdx="1" presStyleCnt="4"/>
      <dgm:spPr/>
    </dgm:pt>
    <dgm:pt modelId="{1BA45E1C-5499-8E45-BB02-15FBE558900A}" type="pres">
      <dgm:prSet presAssocID="{2DF15B59-42AB-4F1C-B900-212F9C6CCF5E}" presName="childNode1" presStyleLbl="bgAcc1" presStyleIdx="2" presStyleCnt="4">
        <dgm:presLayoutVars>
          <dgm:bulletEnabled val="1"/>
        </dgm:presLayoutVars>
      </dgm:prSet>
      <dgm:spPr/>
      <dgm:t>
        <a:bodyPr/>
        <a:lstStyle/>
        <a:p>
          <a:endParaRPr lang="en-IN"/>
        </a:p>
      </dgm:t>
    </dgm:pt>
    <dgm:pt modelId="{578A2E84-8560-4942-B4EF-A7137BB46516}" type="pres">
      <dgm:prSet presAssocID="{2DF15B59-42AB-4F1C-B900-212F9C6CCF5E}" presName="childNode1tx" presStyleLbl="bgAcc1" presStyleIdx="2" presStyleCnt="4">
        <dgm:presLayoutVars>
          <dgm:bulletEnabled val="1"/>
        </dgm:presLayoutVars>
      </dgm:prSet>
      <dgm:spPr/>
      <dgm:t>
        <a:bodyPr/>
        <a:lstStyle/>
        <a:p>
          <a:endParaRPr lang="en-IN"/>
        </a:p>
      </dgm:t>
    </dgm:pt>
    <dgm:pt modelId="{0186273C-10AE-A542-8446-ADF98B0C44FA}" type="pres">
      <dgm:prSet presAssocID="{2DF15B59-42AB-4F1C-B900-212F9C6CCF5E}" presName="parentNode1" presStyleLbl="node1" presStyleIdx="2" presStyleCnt="4">
        <dgm:presLayoutVars>
          <dgm:chMax val="1"/>
          <dgm:bulletEnabled val="1"/>
        </dgm:presLayoutVars>
      </dgm:prSet>
      <dgm:spPr/>
      <dgm:t>
        <a:bodyPr/>
        <a:lstStyle/>
        <a:p>
          <a:endParaRPr lang="en-IN"/>
        </a:p>
      </dgm:t>
    </dgm:pt>
    <dgm:pt modelId="{ECAA8BB9-D90E-2B4E-9426-C2F0D214E826}" type="pres">
      <dgm:prSet presAssocID="{2DF15B59-42AB-4F1C-B900-212F9C6CCF5E}" presName="connSite1" presStyleCnt="0"/>
      <dgm:spPr/>
    </dgm:pt>
    <dgm:pt modelId="{71137616-AD60-B94F-B418-450008503F79}" type="pres">
      <dgm:prSet presAssocID="{B376FA37-C407-4E05-9888-7331C3697C44}" presName="Name9" presStyleLbl="sibTrans2D1" presStyleIdx="2" presStyleCnt="3"/>
      <dgm:spPr/>
      <dgm:t>
        <a:bodyPr/>
        <a:lstStyle/>
        <a:p>
          <a:endParaRPr lang="en-IN"/>
        </a:p>
      </dgm:t>
    </dgm:pt>
    <dgm:pt modelId="{1DC45042-64C4-3E4D-BE60-8396CC71F993}" type="pres">
      <dgm:prSet presAssocID="{DB62FFE4-548C-4986-989D-5450DD361526}" presName="composite2" presStyleCnt="0"/>
      <dgm:spPr/>
    </dgm:pt>
    <dgm:pt modelId="{1567FF35-33AB-5B47-B48F-C4B6D5B4D925}" type="pres">
      <dgm:prSet presAssocID="{DB62FFE4-548C-4986-989D-5450DD361526}" presName="dummyNode2" presStyleLbl="node1" presStyleIdx="2" presStyleCnt="4"/>
      <dgm:spPr/>
    </dgm:pt>
    <dgm:pt modelId="{8BCAE79A-A6C2-0942-A207-1ADFCF2F20D7}" type="pres">
      <dgm:prSet presAssocID="{DB62FFE4-548C-4986-989D-5450DD361526}" presName="childNode2" presStyleLbl="bgAcc1" presStyleIdx="3" presStyleCnt="4">
        <dgm:presLayoutVars>
          <dgm:bulletEnabled val="1"/>
        </dgm:presLayoutVars>
      </dgm:prSet>
      <dgm:spPr/>
      <dgm:t>
        <a:bodyPr/>
        <a:lstStyle/>
        <a:p>
          <a:endParaRPr lang="en-IN"/>
        </a:p>
      </dgm:t>
    </dgm:pt>
    <dgm:pt modelId="{C927952F-FB28-E745-A9C4-ECCD05476CC6}" type="pres">
      <dgm:prSet presAssocID="{DB62FFE4-548C-4986-989D-5450DD361526}" presName="childNode2tx" presStyleLbl="bgAcc1" presStyleIdx="3" presStyleCnt="4">
        <dgm:presLayoutVars>
          <dgm:bulletEnabled val="1"/>
        </dgm:presLayoutVars>
      </dgm:prSet>
      <dgm:spPr/>
      <dgm:t>
        <a:bodyPr/>
        <a:lstStyle/>
        <a:p>
          <a:endParaRPr lang="en-IN"/>
        </a:p>
      </dgm:t>
    </dgm:pt>
    <dgm:pt modelId="{03C1C640-6A23-D147-AF09-F5F3F8FF5DC1}" type="pres">
      <dgm:prSet presAssocID="{DB62FFE4-548C-4986-989D-5450DD361526}" presName="parentNode2" presStyleLbl="node1" presStyleIdx="3" presStyleCnt="4">
        <dgm:presLayoutVars>
          <dgm:chMax val="0"/>
          <dgm:bulletEnabled val="1"/>
        </dgm:presLayoutVars>
      </dgm:prSet>
      <dgm:spPr/>
      <dgm:t>
        <a:bodyPr/>
        <a:lstStyle/>
        <a:p>
          <a:endParaRPr lang="en-IN"/>
        </a:p>
      </dgm:t>
    </dgm:pt>
    <dgm:pt modelId="{E1C17C33-5FD4-AC4A-8D84-F3C9CDC40C0D}" type="pres">
      <dgm:prSet presAssocID="{DB62FFE4-548C-4986-989D-5450DD361526}" presName="connSite2" presStyleCnt="0"/>
      <dgm:spPr/>
    </dgm:pt>
  </dgm:ptLst>
  <dgm:cxnLst>
    <dgm:cxn modelId="{5BAD8661-AF1F-A545-BBD7-BCD9F7EC66D1}" type="presOf" srcId="{76D665AE-4441-4BAB-9FD3-B7911AF02429}" destId="{0DDA2094-CBCF-C34E-8A0F-391A61D66045}" srcOrd="0" destOrd="0" presId="urn:microsoft.com/office/officeart/2005/8/layout/hProcess4"/>
    <dgm:cxn modelId="{934A6712-9710-4E03-BE01-DA9A9049A269}" srcId="{2DF15B59-42AB-4F1C-B900-212F9C6CCF5E}" destId="{54A03E83-1C99-48FF-BDCC-23B2C173CDE4}" srcOrd="0" destOrd="0" parTransId="{81489208-6EFB-47CE-9F3C-ED079AF2E835}" sibTransId="{7B23C983-48CD-49AB-90B0-89E8C425A57F}"/>
    <dgm:cxn modelId="{69697271-1FC5-4C4E-ADFD-6A96B7159720}" type="presOf" srcId="{561FE73E-C9D5-4437-B854-8293DCF5D60D}" destId="{9A24E427-AA8F-1445-8D24-7F358902DC2B}" srcOrd="1" destOrd="2" presId="urn:microsoft.com/office/officeart/2005/8/layout/hProcess4"/>
    <dgm:cxn modelId="{B04289C0-FEDA-6D4A-9154-0F6A1459DE3C}" type="presOf" srcId="{54A03E83-1C99-48FF-BDCC-23B2C173CDE4}" destId="{578A2E84-8560-4942-B4EF-A7137BB46516}" srcOrd="1" destOrd="0" presId="urn:microsoft.com/office/officeart/2005/8/layout/hProcess4"/>
    <dgm:cxn modelId="{BD11A29D-4F5A-3747-B0E0-51DFFA16B1CB}" type="presOf" srcId="{8F26299B-7422-45E9-AFCB-3939A2E51567}" destId="{3225BA42-78D1-0945-97DC-D916FD480C72}" srcOrd="0" destOrd="0" presId="urn:microsoft.com/office/officeart/2005/8/layout/hProcess4"/>
    <dgm:cxn modelId="{DCC16EAC-6361-0740-9FB1-93C5C24C36D2}" type="presOf" srcId="{8F898161-EA92-4380-8A3B-06EDAAE0EC69}" destId="{9A24E427-AA8F-1445-8D24-7F358902DC2B}" srcOrd="1" destOrd="1" presId="urn:microsoft.com/office/officeart/2005/8/layout/hProcess4"/>
    <dgm:cxn modelId="{05389233-F286-43E8-9BBC-B4D49287135B}" srcId="{2DF15B59-42AB-4F1C-B900-212F9C6CCF5E}" destId="{A7A9ABC9-EA17-43ED-91A8-A38420D95B8C}" srcOrd="2" destOrd="0" parTransId="{A6F14CB8-C010-494E-93CA-0D9879E230E7}" sibTransId="{04A8C626-6ED5-4875-9F9F-EB2721AAAB75}"/>
    <dgm:cxn modelId="{FBA682E7-C0D3-0F40-B682-88D62E131899}" type="presOf" srcId="{EC9680C1-C44F-4E48-B880-173C8A7D7EFE}" destId="{8BCAE79A-A6C2-0942-A207-1ADFCF2F20D7}" srcOrd="0" destOrd="1" presId="urn:microsoft.com/office/officeart/2005/8/layout/hProcess4"/>
    <dgm:cxn modelId="{8B5700AF-B753-5142-A5AD-765964F4CEA9}" type="presOf" srcId="{2A460B02-00AF-4B2C-B7E1-25F218DC2071}" destId="{8BCAE79A-A6C2-0942-A207-1ADFCF2F20D7}" srcOrd="0" destOrd="2" presId="urn:microsoft.com/office/officeart/2005/8/layout/hProcess4"/>
    <dgm:cxn modelId="{9D2CA313-B744-4E5A-9B45-8DBD9223608D}" srcId="{DB62FFE4-548C-4986-989D-5450DD361526}" destId="{EC9680C1-C44F-4E48-B880-173C8A7D7EFE}" srcOrd="1" destOrd="0" parTransId="{FB059ABF-79BF-4313-AFF4-6D729A230307}" sibTransId="{DE44502B-0DEB-460F-AB1B-651F72058275}"/>
    <dgm:cxn modelId="{5E878831-ED44-4084-BFF0-49432B56CEB9}" srcId="{ADD8E7E7-6132-41C2-909C-A258C668323C}" destId="{8F26299B-7422-45E9-AFCB-3939A2E51567}" srcOrd="1" destOrd="0" parTransId="{0BEA341D-C1B0-49C9-BD84-2340EBC6E3F5}" sibTransId="{09174B1F-3228-443F-B1D0-95D2AB1D01FE}"/>
    <dgm:cxn modelId="{12C9D23F-E196-1740-AE59-C483D54F6370}" type="presOf" srcId="{6FFFA565-3D5F-4ACE-84D8-2A4A281CDB18}" destId="{9A24E427-AA8F-1445-8D24-7F358902DC2B}" srcOrd="1" destOrd="4" presId="urn:microsoft.com/office/officeart/2005/8/layout/hProcess4"/>
    <dgm:cxn modelId="{8DD61635-651B-0346-BE69-20595DAC694C}" type="presOf" srcId="{146673E0-EF88-41D4-AC06-961739ECDDCF}" destId="{C927952F-FB28-E745-A9C4-ECCD05476CC6}" srcOrd="1" destOrd="0" presId="urn:microsoft.com/office/officeart/2005/8/layout/hProcess4"/>
    <dgm:cxn modelId="{632A1D42-9242-4677-BE7E-F0AB64145767}" srcId="{ADD8E7E7-6132-41C2-909C-A258C668323C}" destId="{2DF15B59-42AB-4F1C-B900-212F9C6CCF5E}" srcOrd="2" destOrd="0" parTransId="{1BC8FE84-BE58-426C-AED8-E1A3D752B7BA}" sibTransId="{B376FA37-C407-4E05-9888-7331C3697C44}"/>
    <dgm:cxn modelId="{D12887BB-152E-E643-A3EF-682D574D03C6}" type="presOf" srcId="{D331F319-47D8-4C57-B600-3573FB54B22D}" destId="{9A24E427-AA8F-1445-8D24-7F358902DC2B}" srcOrd="1" destOrd="3" presId="urn:microsoft.com/office/officeart/2005/8/layout/hProcess4"/>
    <dgm:cxn modelId="{8179F21E-8386-4145-8312-901DC18A1AEB}" srcId="{76D665AE-4441-4BAB-9FD3-B7911AF02429}" destId="{0AB8C6CC-15C3-4004-B43E-27756BD798A3}" srcOrd="0" destOrd="0" parTransId="{7F2E7801-4C43-4568-B71D-0C085580DA63}" sibTransId="{81DA1139-1328-4661-B526-007BCBDE1748}"/>
    <dgm:cxn modelId="{F08FE070-A9F7-4394-ACAD-50779A33278C}" srcId="{DB62FFE4-548C-4986-989D-5450DD361526}" destId="{CAE6C9D9-2A23-48C5-B539-32320C427373}" srcOrd="3" destOrd="0" parTransId="{80ADF6D2-D1D8-4B76-9295-1EA7CF82D972}" sibTransId="{BC77756B-D847-4212-B135-3641C13F3F6D}"/>
    <dgm:cxn modelId="{B0F28212-1C93-4F33-A1A4-3E02877E179E}" srcId="{2DF15B59-42AB-4F1C-B900-212F9C6CCF5E}" destId="{3ACE1464-02E2-4798-B9E8-87E6D612009E}" srcOrd="1" destOrd="0" parTransId="{CD3636F1-7E92-422F-9A50-6971722FAC19}" sibTransId="{1A392835-2E68-4E85-9174-84B6EF447851}"/>
    <dgm:cxn modelId="{6AE93FAF-300C-2444-A115-0A9606261384}" type="presOf" srcId="{6FFFA565-3D5F-4ACE-84D8-2A4A281CDB18}" destId="{71E9BEEA-9B0D-F744-A4AD-9F0CB1856148}" srcOrd="0" destOrd="4" presId="urn:microsoft.com/office/officeart/2005/8/layout/hProcess4"/>
    <dgm:cxn modelId="{8EC08FFC-502D-7745-8B73-4485DD6AB628}" type="presOf" srcId="{146673E0-EF88-41D4-AC06-961739ECDDCF}" destId="{8BCAE79A-A6C2-0942-A207-1ADFCF2F20D7}" srcOrd="0" destOrd="0" presId="urn:microsoft.com/office/officeart/2005/8/layout/hProcess4"/>
    <dgm:cxn modelId="{08D21F49-4AEA-3948-8B70-8E5F21861FFA}" type="presOf" srcId="{B376FA37-C407-4E05-9888-7331C3697C44}" destId="{71137616-AD60-B94F-B418-450008503F79}" srcOrd="0" destOrd="0" presId="urn:microsoft.com/office/officeart/2005/8/layout/hProcess4"/>
    <dgm:cxn modelId="{35BD62E2-D3FB-4B7E-9225-7C2E1AFD405B}" srcId="{76D665AE-4441-4BAB-9FD3-B7911AF02429}" destId="{8F898161-EA92-4380-8A3B-06EDAAE0EC69}" srcOrd="1" destOrd="0" parTransId="{B0A850E6-918F-4C97-A2A9-6A1A546CDCDD}" sibTransId="{3750A734-159C-453B-8C9F-8F06F6DB6D38}"/>
    <dgm:cxn modelId="{9DE1D337-0526-7F47-8700-3C4680B5163E}" type="presOf" srcId="{A7A9ABC9-EA17-43ED-91A8-A38420D95B8C}" destId="{1BA45E1C-5499-8E45-BB02-15FBE558900A}" srcOrd="0" destOrd="2" presId="urn:microsoft.com/office/officeart/2005/8/layout/hProcess4"/>
    <dgm:cxn modelId="{C8C9926E-1051-D242-A9BA-DA751D201810}" type="presOf" srcId="{9B2E6348-A845-4B35-A305-BFF589975F66}" destId="{EE78796E-C2B2-0645-B6C8-97A1F65AF7BC}" srcOrd="1" destOrd="2" presId="urn:microsoft.com/office/officeart/2005/8/layout/hProcess4"/>
    <dgm:cxn modelId="{A471680A-0D90-5A41-A74E-086ED66F23AC}" type="presOf" srcId="{B118F69E-23EB-4301-81B4-EEB2A5146598}" destId="{EE78796E-C2B2-0645-B6C8-97A1F65AF7BC}" srcOrd="1" destOrd="0" presId="urn:microsoft.com/office/officeart/2005/8/layout/hProcess4"/>
    <dgm:cxn modelId="{71E08DB1-9CE5-475E-929B-C2CFE532565F}" srcId="{8F26299B-7422-45E9-AFCB-3939A2E51567}" destId="{B118F69E-23EB-4301-81B4-EEB2A5146598}" srcOrd="0" destOrd="0" parTransId="{AF059088-5B01-402F-9472-5DC5202AD114}" sibTransId="{FF867D25-D8B8-4C45-9C3B-260FF991F1D2}"/>
    <dgm:cxn modelId="{33325B25-30EF-8943-8517-2192AD0D4410}" type="presOf" srcId="{ADD8E7E7-6132-41C2-909C-A258C668323C}" destId="{D3A4A790-C2F2-2F46-8E9B-4466CE1B74ED}" srcOrd="0" destOrd="0" presId="urn:microsoft.com/office/officeart/2005/8/layout/hProcess4"/>
    <dgm:cxn modelId="{EED8D560-3D52-4E5C-8A6F-049DEBEDBE22}" srcId="{8F26299B-7422-45E9-AFCB-3939A2E51567}" destId="{9B2E6348-A845-4B35-A305-BFF589975F66}" srcOrd="2" destOrd="0" parTransId="{DD8D9656-6887-4B3A-892A-F746119C7E9D}" sibTransId="{CB28C979-EDE5-43A4-8F59-4872ABD40F9C}"/>
    <dgm:cxn modelId="{E87CDA0C-F126-BA46-A759-527E6DACD4CA}" type="presOf" srcId="{0AB8C6CC-15C3-4004-B43E-27756BD798A3}" destId="{9A24E427-AA8F-1445-8D24-7F358902DC2B}" srcOrd="1" destOrd="0" presId="urn:microsoft.com/office/officeart/2005/8/layout/hProcess4"/>
    <dgm:cxn modelId="{9625C452-AD4D-474D-BECC-BD9CEEF9D698}" type="presOf" srcId="{8F898161-EA92-4380-8A3B-06EDAAE0EC69}" destId="{71E9BEEA-9B0D-F744-A4AD-9F0CB1856148}" srcOrd="0" destOrd="1" presId="urn:microsoft.com/office/officeart/2005/8/layout/hProcess4"/>
    <dgm:cxn modelId="{5B2F772A-ED36-475F-9288-47290D38FBE7}" srcId="{76D665AE-4441-4BAB-9FD3-B7911AF02429}" destId="{561FE73E-C9D5-4437-B854-8293DCF5D60D}" srcOrd="2" destOrd="0" parTransId="{D1C71981-2075-466F-9164-0091F7B58FAF}" sibTransId="{EC251F9F-3C24-4903-BC2E-04D0A056CB9D}"/>
    <dgm:cxn modelId="{AC8875B1-BE0B-6045-881A-B43FB27244CF}" type="presOf" srcId="{D331F319-47D8-4C57-B600-3573FB54B22D}" destId="{71E9BEEA-9B0D-F744-A4AD-9F0CB1856148}" srcOrd="0" destOrd="3" presId="urn:microsoft.com/office/officeart/2005/8/layout/hProcess4"/>
    <dgm:cxn modelId="{71787B28-3176-7845-95DE-913A9BEBBB09}" type="presOf" srcId="{1341A952-3B51-4549-8051-BF14A24BCA33}" destId="{EE78796E-C2B2-0645-B6C8-97A1F65AF7BC}" srcOrd="1" destOrd="1" presId="urn:microsoft.com/office/officeart/2005/8/layout/hProcess4"/>
    <dgm:cxn modelId="{DE099736-83D5-D14A-ADDF-96936D6B61D9}" type="presOf" srcId="{561FE73E-C9D5-4437-B854-8293DCF5D60D}" destId="{71E9BEEA-9B0D-F744-A4AD-9F0CB1856148}" srcOrd="0" destOrd="2" presId="urn:microsoft.com/office/officeart/2005/8/layout/hProcess4"/>
    <dgm:cxn modelId="{4703552F-5BE8-314B-80A5-5F5C5D1374D2}" type="presOf" srcId="{09174B1F-3228-443F-B1D0-95D2AB1D01FE}" destId="{A39518C6-DC9F-4148-81C6-5CB01EFCBBCB}" srcOrd="0" destOrd="0" presId="urn:microsoft.com/office/officeart/2005/8/layout/hProcess4"/>
    <dgm:cxn modelId="{56A67ED3-8B4D-9543-81C5-F04AC13D7039}" type="presOf" srcId="{3ACE1464-02E2-4798-B9E8-87E6D612009E}" destId="{1BA45E1C-5499-8E45-BB02-15FBE558900A}" srcOrd="0" destOrd="1" presId="urn:microsoft.com/office/officeart/2005/8/layout/hProcess4"/>
    <dgm:cxn modelId="{0A8D9CAE-0E41-EB46-B177-CFA6C145DC89}" type="presOf" srcId="{A7A9ABC9-EA17-43ED-91A8-A38420D95B8C}" destId="{578A2E84-8560-4942-B4EF-A7137BB46516}" srcOrd="1" destOrd="2" presId="urn:microsoft.com/office/officeart/2005/8/layout/hProcess4"/>
    <dgm:cxn modelId="{78207977-F2C0-8C4D-88B3-3EA7CE451E85}" type="presOf" srcId="{1341A952-3B51-4549-8051-BF14A24BCA33}" destId="{D88C9346-B1AB-3843-8124-0261ABE21483}" srcOrd="0" destOrd="1" presId="urn:microsoft.com/office/officeart/2005/8/layout/hProcess4"/>
    <dgm:cxn modelId="{010BDAEA-FC69-B14E-891A-3D1FDE56ACDF}" type="presOf" srcId="{0AB8C6CC-15C3-4004-B43E-27756BD798A3}" destId="{71E9BEEA-9B0D-F744-A4AD-9F0CB1856148}" srcOrd="0" destOrd="0" presId="urn:microsoft.com/office/officeart/2005/8/layout/hProcess4"/>
    <dgm:cxn modelId="{5065AC03-A0C4-8E4B-8B60-4E0219AC328B}" type="presOf" srcId="{54A03E83-1C99-48FF-BDCC-23B2C173CDE4}" destId="{1BA45E1C-5499-8E45-BB02-15FBE558900A}" srcOrd="0" destOrd="0" presId="urn:microsoft.com/office/officeart/2005/8/layout/hProcess4"/>
    <dgm:cxn modelId="{07FF0843-6975-234C-8C7C-7BF2E2DE9D39}" type="presOf" srcId="{55563826-1424-4FFB-9BEF-981F26D99A84}" destId="{09C2F79A-0149-0142-AECE-1539F4B77050}" srcOrd="0" destOrd="0" presId="urn:microsoft.com/office/officeart/2005/8/layout/hProcess4"/>
    <dgm:cxn modelId="{F3A6A8DA-7E89-CF4F-887B-0C7A4D0FF30D}" type="presOf" srcId="{2DF15B59-42AB-4F1C-B900-212F9C6CCF5E}" destId="{0186273C-10AE-A542-8446-ADF98B0C44FA}" srcOrd="0" destOrd="0" presId="urn:microsoft.com/office/officeart/2005/8/layout/hProcess4"/>
    <dgm:cxn modelId="{887EC9A3-1CB3-864E-B5DB-13B8B644F78B}" type="presOf" srcId="{CAE6C9D9-2A23-48C5-B539-32320C427373}" destId="{C927952F-FB28-E745-A9C4-ECCD05476CC6}" srcOrd="1" destOrd="3" presId="urn:microsoft.com/office/officeart/2005/8/layout/hProcess4"/>
    <dgm:cxn modelId="{A6DED632-2048-964D-AA3D-B71867741AF8}" type="presOf" srcId="{EC9680C1-C44F-4E48-B880-173C8A7D7EFE}" destId="{C927952F-FB28-E745-A9C4-ECCD05476CC6}" srcOrd="1" destOrd="1" presId="urn:microsoft.com/office/officeart/2005/8/layout/hProcess4"/>
    <dgm:cxn modelId="{FFF0DFAA-D25B-4605-8E53-550E0D256072}" srcId="{76D665AE-4441-4BAB-9FD3-B7911AF02429}" destId="{D331F319-47D8-4C57-B600-3573FB54B22D}" srcOrd="3" destOrd="0" parTransId="{E958B1F7-F2F9-4873-A0FB-B1FE28261056}" sibTransId="{E972B7D5-4C42-4024-90EC-2652EEFF043C}"/>
    <dgm:cxn modelId="{4A243C13-C31C-4F5D-B158-22BBA5A679D4}" srcId="{DB62FFE4-548C-4986-989D-5450DD361526}" destId="{146673E0-EF88-41D4-AC06-961739ECDDCF}" srcOrd="0" destOrd="0" parTransId="{3BFEDAEF-3CC8-4E10-8040-A400493C5795}" sibTransId="{A92D5572-193F-428F-9C20-27228290F95C}"/>
    <dgm:cxn modelId="{70FA8CE8-8CCE-4F2F-B510-766E38D27034}" srcId="{8F26299B-7422-45E9-AFCB-3939A2E51567}" destId="{1341A952-3B51-4549-8051-BF14A24BCA33}" srcOrd="1" destOrd="0" parTransId="{C59AB29D-209B-4066-A26A-D05627F8B584}" sibTransId="{E3C8FD24-014E-49A9-9743-11EE76044C62}"/>
    <dgm:cxn modelId="{72BFA371-F3ED-D140-8B8C-CADAB811A0F3}" type="presOf" srcId="{9B2E6348-A845-4B35-A305-BFF589975F66}" destId="{D88C9346-B1AB-3843-8124-0261ABE21483}" srcOrd="0" destOrd="2" presId="urn:microsoft.com/office/officeart/2005/8/layout/hProcess4"/>
    <dgm:cxn modelId="{A3CA65CF-DC00-3746-AFCA-8C1B92E41F17}" type="presOf" srcId="{3ACE1464-02E2-4798-B9E8-87E6D612009E}" destId="{578A2E84-8560-4942-B4EF-A7137BB46516}" srcOrd="1" destOrd="1" presId="urn:microsoft.com/office/officeart/2005/8/layout/hProcess4"/>
    <dgm:cxn modelId="{63C75214-E822-4FD4-A8EF-2D5FD3ECAAB1}" srcId="{ADD8E7E7-6132-41C2-909C-A258C668323C}" destId="{76D665AE-4441-4BAB-9FD3-B7911AF02429}" srcOrd="0" destOrd="0" parTransId="{07C913B7-504A-4B15-B6C8-096737C7E325}" sibTransId="{55563826-1424-4FFB-9BEF-981F26D99A84}"/>
    <dgm:cxn modelId="{2003DD9B-1BAB-F74D-9824-8297D62A3A34}" type="presOf" srcId="{B118F69E-23EB-4301-81B4-EEB2A5146598}" destId="{D88C9346-B1AB-3843-8124-0261ABE21483}" srcOrd="0" destOrd="0" presId="urn:microsoft.com/office/officeart/2005/8/layout/hProcess4"/>
    <dgm:cxn modelId="{124EA415-D4CB-43D1-85EB-0265FC8DE942}" srcId="{76D665AE-4441-4BAB-9FD3-B7911AF02429}" destId="{6FFFA565-3D5F-4ACE-84D8-2A4A281CDB18}" srcOrd="4" destOrd="0" parTransId="{9F70A66C-32C6-46EE-8EEE-4B5117C6E7E4}" sibTransId="{01978D5A-9250-4B15-9641-CEA1A4448E37}"/>
    <dgm:cxn modelId="{E2F21651-6604-2C4C-9721-447632E8A4F5}" type="presOf" srcId="{DB62FFE4-548C-4986-989D-5450DD361526}" destId="{03C1C640-6A23-D147-AF09-F5F3F8FF5DC1}" srcOrd="0" destOrd="0" presId="urn:microsoft.com/office/officeart/2005/8/layout/hProcess4"/>
    <dgm:cxn modelId="{317BB13A-0239-4312-BC04-5E6636D9312B}" srcId="{DB62FFE4-548C-4986-989D-5450DD361526}" destId="{2A460B02-00AF-4B2C-B7E1-25F218DC2071}" srcOrd="2" destOrd="0" parTransId="{2FE205C8-D2AC-466E-982E-EAF499B203F3}" sibTransId="{E3A8FBB6-910C-4240-B486-BA3CF2206E12}"/>
    <dgm:cxn modelId="{A07C8622-C7FC-4EF2-9E0F-ABB6563A5170}" srcId="{ADD8E7E7-6132-41C2-909C-A258C668323C}" destId="{DB62FFE4-548C-4986-989D-5450DD361526}" srcOrd="3" destOrd="0" parTransId="{39297476-00E6-4A82-9B0E-29412576C700}" sibTransId="{C64701BF-75EB-4300-B0F7-73850F8EE582}"/>
    <dgm:cxn modelId="{4D842116-4190-9C43-91E0-0E8C7DCDE2BF}" type="presOf" srcId="{2A460B02-00AF-4B2C-B7E1-25F218DC2071}" destId="{C927952F-FB28-E745-A9C4-ECCD05476CC6}" srcOrd="1" destOrd="2" presId="urn:microsoft.com/office/officeart/2005/8/layout/hProcess4"/>
    <dgm:cxn modelId="{E824D104-3C4C-9D4A-B837-48AACD3D056C}" type="presOf" srcId="{CAE6C9D9-2A23-48C5-B539-32320C427373}" destId="{8BCAE79A-A6C2-0942-A207-1ADFCF2F20D7}" srcOrd="0" destOrd="3" presId="urn:microsoft.com/office/officeart/2005/8/layout/hProcess4"/>
    <dgm:cxn modelId="{05EEEEE1-33E3-DB43-8464-B3294C6E7A0F}" type="presParOf" srcId="{D3A4A790-C2F2-2F46-8E9B-4466CE1B74ED}" destId="{CE55571C-4123-A44D-B6D3-0F015A800D07}" srcOrd="0" destOrd="0" presId="urn:microsoft.com/office/officeart/2005/8/layout/hProcess4"/>
    <dgm:cxn modelId="{E8F5E1AE-FCCA-3746-BE29-32263805B56A}" type="presParOf" srcId="{D3A4A790-C2F2-2F46-8E9B-4466CE1B74ED}" destId="{F6F0B090-62ED-A04F-B01C-6D3E34C9D543}" srcOrd="1" destOrd="0" presId="urn:microsoft.com/office/officeart/2005/8/layout/hProcess4"/>
    <dgm:cxn modelId="{3734EDEB-D6D5-864C-924D-6EF2FDB5F9D4}" type="presParOf" srcId="{D3A4A790-C2F2-2F46-8E9B-4466CE1B74ED}" destId="{D67BEABB-C78D-A34A-B2D3-B4F4DBFD9964}" srcOrd="2" destOrd="0" presId="urn:microsoft.com/office/officeart/2005/8/layout/hProcess4"/>
    <dgm:cxn modelId="{64D85BD0-3AEA-114F-A0FA-F25F6654B0AC}" type="presParOf" srcId="{D67BEABB-C78D-A34A-B2D3-B4F4DBFD9964}" destId="{581AD691-C3F9-1349-8ADC-8DEFADC0F1A0}" srcOrd="0" destOrd="0" presId="urn:microsoft.com/office/officeart/2005/8/layout/hProcess4"/>
    <dgm:cxn modelId="{5DECFB99-DA70-AC47-B13E-FF9C9C963228}" type="presParOf" srcId="{581AD691-C3F9-1349-8ADC-8DEFADC0F1A0}" destId="{F3B62DD4-F944-8549-8E5F-C4BB93534DF0}" srcOrd="0" destOrd="0" presId="urn:microsoft.com/office/officeart/2005/8/layout/hProcess4"/>
    <dgm:cxn modelId="{0C2AC248-EDEE-3741-A012-098A8D2573A7}" type="presParOf" srcId="{581AD691-C3F9-1349-8ADC-8DEFADC0F1A0}" destId="{71E9BEEA-9B0D-F744-A4AD-9F0CB1856148}" srcOrd="1" destOrd="0" presId="urn:microsoft.com/office/officeart/2005/8/layout/hProcess4"/>
    <dgm:cxn modelId="{9D3476A6-E66A-1042-8B4C-2BB85E84AD7A}" type="presParOf" srcId="{581AD691-C3F9-1349-8ADC-8DEFADC0F1A0}" destId="{9A24E427-AA8F-1445-8D24-7F358902DC2B}" srcOrd="2" destOrd="0" presId="urn:microsoft.com/office/officeart/2005/8/layout/hProcess4"/>
    <dgm:cxn modelId="{8E8DC366-4C8A-4944-9FA5-B2D7544C658E}" type="presParOf" srcId="{581AD691-C3F9-1349-8ADC-8DEFADC0F1A0}" destId="{0DDA2094-CBCF-C34E-8A0F-391A61D66045}" srcOrd="3" destOrd="0" presId="urn:microsoft.com/office/officeart/2005/8/layout/hProcess4"/>
    <dgm:cxn modelId="{BAF09845-1215-7346-81C7-675AB89A8507}" type="presParOf" srcId="{581AD691-C3F9-1349-8ADC-8DEFADC0F1A0}" destId="{E0191A2B-FA13-4C4D-8F21-839FB89F2373}" srcOrd="4" destOrd="0" presId="urn:microsoft.com/office/officeart/2005/8/layout/hProcess4"/>
    <dgm:cxn modelId="{29D8FF6D-AE20-6449-A34C-647A72F7AA8B}" type="presParOf" srcId="{D67BEABB-C78D-A34A-B2D3-B4F4DBFD9964}" destId="{09C2F79A-0149-0142-AECE-1539F4B77050}" srcOrd="1" destOrd="0" presId="urn:microsoft.com/office/officeart/2005/8/layout/hProcess4"/>
    <dgm:cxn modelId="{88230B62-91B9-CC41-A0F7-EFAECECA0D2F}" type="presParOf" srcId="{D67BEABB-C78D-A34A-B2D3-B4F4DBFD9964}" destId="{5DCEF875-98BF-8F41-A679-D95415E4704E}" srcOrd="2" destOrd="0" presId="urn:microsoft.com/office/officeart/2005/8/layout/hProcess4"/>
    <dgm:cxn modelId="{BEF748BE-1323-614D-9E6F-5F0708D9CEE3}" type="presParOf" srcId="{5DCEF875-98BF-8F41-A679-D95415E4704E}" destId="{3888077F-A280-3F4F-83E4-F83F5E43D0EB}" srcOrd="0" destOrd="0" presId="urn:microsoft.com/office/officeart/2005/8/layout/hProcess4"/>
    <dgm:cxn modelId="{752D4245-51AA-3E4A-BC85-B421808E6197}" type="presParOf" srcId="{5DCEF875-98BF-8F41-A679-D95415E4704E}" destId="{D88C9346-B1AB-3843-8124-0261ABE21483}" srcOrd="1" destOrd="0" presId="urn:microsoft.com/office/officeart/2005/8/layout/hProcess4"/>
    <dgm:cxn modelId="{C8714CC1-DE37-5641-9C60-81339F0BB2BB}" type="presParOf" srcId="{5DCEF875-98BF-8F41-A679-D95415E4704E}" destId="{EE78796E-C2B2-0645-B6C8-97A1F65AF7BC}" srcOrd="2" destOrd="0" presId="urn:microsoft.com/office/officeart/2005/8/layout/hProcess4"/>
    <dgm:cxn modelId="{8E129A23-34D4-B84B-B46F-4B3E06FA0946}" type="presParOf" srcId="{5DCEF875-98BF-8F41-A679-D95415E4704E}" destId="{3225BA42-78D1-0945-97DC-D916FD480C72}" srcOrd="3" destOrd="0" presId="urn:microsoft.com/office/officeart/2005/8/layout/hProcess4"/>
    <dgm:cxn modelId="{22945905-67BF-0249-98B7-81C93AD32AB0}" type="presParOf" srcId="{5DCEF875-98BF-8F41-A679-D95415E4704E}" destId="{6659FF7A-89E8-5240-AA6E-EAC5C5925A86}" srcOrd="4" destOrd="0" presId="urn:microsoft.com/office/officeart/2005/8/layout/hProcess4"/>
    <dgm:cxn modelId="{43BCCD71-F02C-6245-B465-8745EE1925E2}" type="presParOf" srcId="{D67BEABB-C78D-A34A-B2D3-B4F4DBFD9964}" destId="{A39518C6-DC9F-4148-81C6-5CB01EFCBBCB}" srcOrd="3" destOrd="0" presId="urn:microsoft.com/office/officeart/2005/8/layout/hProcess4"/>
    <dgm:cxn modelId="{C3A2FEAA-0C4D-BA40-AC65-A1E287B94CCA}" type="presParOf" srcId="{D67BEABB-C78D-A34A-B2D3-B4F4DBFD9964}" destId="{34962DB7-7D5E-2D41-9F63-B96D92DAE6FA}" srcOrd="4" destOrd="0" presId="urn:microsoft.com/office/officeart/2005/8/layout/hProcess4"/>
    <dgm:cxn modelId="{28EC098F-BF0A-EF49-A3DC-6B435C85667D}" type="presParOf" srcId="{34962DB7-7D5E-2D41-9F63-B96D92DAE6FA}" destId="{9C5A1A0A-5BE0-764F-8FED-1207DBFF2340}" srcOrd="0" destOrd="0" presId="urn:microsoft.com/office/officeart/2005/8/layout/hProcess4"/>
    <dgm:cxn modelId="{F2F7F9BE-7616-CC4D-AE56-BA750F70B480}" type="presParOf" srcId="{34962DB7-7D5E-2D41-9F63-B96D92DAE6FA}" destId="{1BA45E1C-5499-8E45-BB02-15FBE558900A}" srcOrd="1" destOrd="0" presId="urn:microsoft.com/office/officeart/2005/8/layout/hProcess4"/>
    <dgm:cxn modelId="{0F01747C-9222-FE45-85AB-CC7BD6B3EC76}" type="presParOf" srcId="{34962DB7-7D5E-2D41-9F63-B96D92DAE6FA}" destId="{578A2E84-8560-4942-B4EF-A7137BB46516}" srcOrd="2" destOrd="0" presId="urn:microsoft.com/office/officeart/2005/8/layout/hProcess4"/>
    <dgm:cxn modelId="{3EE32F72-24AF-794D-9D40-F0C280AC6833}" type="presParOf" srcId="{34962DB7-7D5E-2D41-9F63-B96D92DAE6FA}" destId="{0186273C-10AE-A542-8446-ADF98B0C44FA}" srcOrd="3" destOrd="0" presId="urn:microsoft.com/office/officeart/2005/8/layout/hProcess4"/>
    <dgm:cxn modelId="{2A152D29-D3F3-094D-9299-851CF6FCEA27}" type="presParOf" srcId="{34962DB7-7D5E-2D41-9F63-B96D92DAE6FA}" destId="{ECAA8BB9-D90E-2B4E-9426-C2F0D214E826}" srcOrd="4" destOrd="0" presId="urn:microsoft.com/office/officeart/2005/8/layout/hProcess4"/>
    <dgm:cxn modelId="{03125310-B96D-C040-81E0-9083C7B70785}" type="presParOf" srcId="{D67BEABB-C78D-A34A-B2D3-B4F4DBFD9964}" destId="{71137616-AD60-B94F-B418-450008503F79}" srcOrd="5" destOrd="0" presId="urn:microsoft.com/office/officeart/2005/8/layout/hProcess4"/>
    <dgm:cxn modelId="{C2A15932-E19B-BA4D-A47B-71615E90D471}" type="presParOf" srcId="{D67BEABB-C78D-A34A-B2D3-B4F4DBFD9964}" destId="{1DC45042-64C4-3E4D-BE60-8396CC71F993}" srcOrd="6" destOrd="0" presId="urn:microsoft.com/office/officeart/2005/8/layout/hProcess4"/>
    <dgm:cxn modelId="{0E3FE31E-8031-554A-A3AB-44F99D6020DF}" type="presParOf" srcId="{1DC45042-64C4-3E4D-BE60-8396CC71F993}" destId="{1567FF35-33AB-5B47-B48F-C4B6D5B4D925}" srcOrd="0" destOrd="0" presId="urn:microsoft.com/office/officeart/2005/8/layout/hProcess4"/>
    <dgm:cxn modelId="{F81FDBFF-3D51-7047-9EC8-62DF85B05FAD}" type="presParOf" srcId="{1DC45042-64C4-3E4D-BE60-8396CC71F993}" destId="{8BCAE79A-A6C2-0942-A207-1ADFCF2F20D7}" srcOrd="1" destOrd="0" presId="urn:microsoft.com/office/officeart/2005/8/layout/hProcess4"/>
    <dgm:cxn modelId="{2E1442F9-3612-F744-9F2A-E1A11991D5D1}" type="presParOf" srcId="{1DC45042-64C4-3E4D-BE60-8396CC71F993}" destId="{C927952F-FB28-E745-A9C4-ECCD05476CC6}" srcOrd="2" destOrd="0" presId="urn:microsoft.com/office/officeart/2005/8/layout/hProcess4"/>
    <dgm:cxn modelId="{663535DC-5831-3443-A359-5CB431040075}" type="presParOf" srcId="{1DC45042-64C4-3E4D-BE60-8396CC71F993}" destId="{03C1C640-6A23-D147-AF09-F5F3F8FF5DC1}" srcOrd="3" destOrd="0" presId="urn:microsoft.com/office/officeart/2005/8/layout/hProcess4"/>
    <dgm:cxn modelId="{86D8C612-A1B1-2246-BE25-5258DD61F91C}" type="presParOf" srcId="{1DC45042-64C4-3E4D-BE60-8396CC71F993}" destId="{E1C17C33-5FD4-AC4A-8D84-F3C9CDC40C0D}"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DAB30140-D40A-4600-94BE-FFB6F78B52F7}"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134F2DD7-3034-4D78-9379-7E01961D44C4}">
      <dgm:prSet/>
      <dgm:spPr/>
      <dgm:t>
        <a:bodyPr/>
        <a:lstStyle/>
        <a:p>
          <a:r>
            <a:rPr lang="en-US" dirty="0"/>
            <a:t>We conclude that the best method for predicting House Prices for this data set is Multivariate Linear Regression.</a:t>
          </a:r>
        </a:p>
      </dgm:t>
    </dgm:pt>
    <dgm:pt modelId="{D904770C-CBC8-4FC2-AA34-589DA2F761A4}" type="parTrans" cxnId="{CE216278-9487-403A-94AA-E42479E0CD82}">
      <dgm:prSet/>
      <dgm:spPr/>
      <dgm:t>
        <a:bodyPr/>
        <a:lstStyle/>
        <a:p>
          <a:endParaRPr lang="en-US"/>
        </a:p>
      </dgm:t>
    </dgm:pt>
    <dgm:pt modelId="{290953B4-89E7-4856-B4AD-246C5EB033B5}" type="sibTrans" cxnId="{CE216278-9487-403A-94AA-E42479E0CD82}">
      <dgm:prSet/>
      <dgm:spPr/>
      <dgm:t>
        <a:bodyPr/>
        <a:lstStyle/>
        <a:p>
          <a:endParaRPr lang="en-US"/>
        </a:p>
      </dgm:t>
    </dgm:pt>
    <dgm:pt modelId="{FF7808C2-11E3-4BD5-B35C-C7929C4D5952}">
      <dgm:prSet/>
      <dgm:spPr/>
      <dgm:t>
        <a:bodyPr/>
        <a:lstStyle/>
        <a:p>
          <a:r>
            <a:rPr lang="en-US" dirty="0"/>
            <a:t>From the importance function output, we can see that the three top factors that predict Price of the house are: </a:t>
          </a:r>
        </a:p>
        <a:p>
          <a:r>
            <a:rPr lang="en-IN" b="0" i="0" dirty="0" err="1"/>
            <a:t>OverallQual</a:t>
          </a:r>
          <a:r>
            <a:rPr lang="en-IN" b="0" i="0" dirty="0"/>
            <a:t>: Rates the overall material and finish of the house</a:t>
          </a:r>
        </a:p>
        <a:p>
          <a:r>
            <a:rPr lang="en-IN" b="0" i="0" dirty="0" err="1"/>
            <a:t>GrLivArea</a:t>
          </a:r>
          <a:r>
            <a:rPr lang="en-IN" b="0" i="0" dirty="0"/>
            <a:t>: Above grade (ground) living area square feet</a:t>
          </a:r>
          <a:endParaRPr lang="en-US" dirty="0"/>
        </a:p>
        <a:p>
          <a:r>
            <a:rPr lang="en-IN" b="0" i="0" dirty="0" err="1"/>
            <a:t>GarageArea</a:t>
          </a:r>
          <a:r>
            <a:rPr lang="en-IN" b="0" i="0" dirty="0"/>
            <a:t>: Size of garage in square feet</a:t>
          </a:r>
          <a:endParaRPr lang="en-US" dirty="0"/>
        </a:p>
      </dgm:t>
    </dgm:pt>
    <dgm:pt modelId="{C20FBB70-F37A-4FC0-B37B-BC64DA7D3CDF}" type="parTrans" cxnId="{2AAF5059-7ABC-464B-A3D1-13B22DFD7A9C}">
      <dgm:prSet/>
      <dgm:spPr/>
      <dgm:t>
        <a:bodyPr/>
        <a:lstStyle/>
        <a:p>
          <a:endParaRPr lang="en-US"/>
        </a:p>
      </dgm:t>
    </dgm:pt>
    <dgm:pt modelId="{9D9F82F8-0455-4093-B21E-14E73AD7FD9C}" type="sibTrans" cxnId="{2AAF5059-7ABC-464B-A3D1-13B22DFD7A9C}">
      <dgm:prSet/>
      <dgm:spPr/>
      <dgm:t>
        <a:bodyPr/>
        <a:lstStyle/>
        <a:p>
          <a:endParaRPr lang="en-US"/>
        </a:p>
      </dgm:t>
    </dgm:pt>
    <dgm:pt modelId="{5A75806C-CCC5-5E45-9FE5-05B0243773F1}" type="pres">
      <dgm:prSet presAssocID="{DAB30140-D40A-4600-94BE-FFB6F78B52F7}" presName="vert0" presStyleCnt="0">
        <dgm:presLayoutVars>
          <dgm:dir/>
          <dgm:animOne val="branch"/>
          <dgm:animLvl val="lvl"/>
        </dgm:presLayoutVars>
      </dgm:prSet>
      <dgm:spPr/>
      <dgm:t>
        <a:bodyPr/>
        <a:lstStyle/>
        <a:p>
          <a:endParaRPr lang="en-IN"/>
        </a:p>
      </dgm:t>
    </dgm:pt>
    <dgm:pt modelId="{C3C3518D-1548-2845-864E-4D59A5A221DD}" type="pres">
      <dgm:prSet presAssocID="{134F2DD7-3034-4D78-9379-7E01961D44C4}" presName="thickLine" presStyleLbl="alignNode1" presStyleIdx="0" presStyleCnt="2"/>
      <dgm:spPr/>
    </dgm:pt>
    <dgm:pt modelId="{667B0753-2092-FF47-87DE-CB746E09CCCC}" type="pres">
      <dgm:prSet presAssocID="{134F2DD7-3034-4D78-9379-7E01961D44C4}" presName="horz1" presStyleCnt="0"/>
      <dgm:spPr/>
    </dgm:pt>
    <dgm:pt modelId="{BA1CF15D-CCEB-644A-86E5-2234F2B2C47D}" type="pres">
      <dgm:prSet presAssocID="{134F2DD7-3034-4D78-9379-7E01961D44C4}" presName="tx1" presStyleLbl="revTx" presStyleIdx="0" presStyleCnt="2"/>
      <dgm:spPr/>
      <dgm:t>
        <a:bodyPr/>
        <a:lstStyle/>
        <a:p>
          <a:endParaRPr lang="en-IN"/>
        </a:p>
      </dgm:t>
    </dgm:pt>
    <dgm:pt modelId="{A1291F39-2B87-B846-9D63-C792FA2C24D5}" type="pres">
      <dgm:prSet presAssocID="{134F2DD7-3034-4D78-9379-7E01961D44C4}" presName="vert1" presStyleCnt="0"/>
      <dgm:spPr/>
    </dgm:pt>
    <dgm:pt modelId="{B9947045-7CD6-F240-B964-F3DBAC4C239E}" type="pres">
      <dgm:prSet presAssocID="{FF7808C2-11E3-4BD5-B35C-C7929C4D5952}" presName="thickLine" presStyleLbl="alignNode1" presStyleIdx="1" presStyleCnt="2"/>
      <dgm:spPr/>
    </dgm:pt>
    <dgm:pt modelId="{E6413F43-046E-5C4A-B993-1BCC0005DDC9}" type="pres">
      <dgm:prSet presAssocID="{FF7808C2-11E3-4BD5-B35C-C7929C4D5952}" presName="horz1" presStyleCnt="0"/>
      <dgm:spPr/>
    </dgm:pt>
    <dgm:pt modelId="{EA47BA0D-CCA8-6249-8254-52311E332C2E}" type="pres">
      <dgm:prSet presAssocID="{FF7808C2-11E3-4BD5-B35C-C7929C4D5952}" presName="tx1" presStyleLbl="revTx" presStyleIdx="1" presStyleCnt="2"/>
      <dgm:spPr/>
      <dgm:t>
        <a:bodyPr/>
        <a:lstStyle/>
        <a:p>
          <a:endParaRPr lang="en-IN"/>
        </a:p>
      </dgm:t>
    </dgm:pt>
    <dgm:pt modelId="{E45BAD7B-CF03-424B-86F4-9527FE7167FA}" type="pres">
      <dgm:prSet presAssocID="{FF7808C2-11E3-4BD5-B35C-C7929C4D5952}" presName="vert1" presStyleCnt="0"/>
      <dgm:spPr/>
    </dgm:pt>
  </dgm:ptLst>
  <dgm:cxnLst>
    <dgm:cxn modelId="{88F9CA63-7EF6-5D4A-A75B-38784B6EDDDC}" type="presOf" srcId="{DAB30140-D40A-4600-94BE-FFB6F78B52F7}" destId="{5A75806C-CCC5-5E45-9FE5-05B0243773F1}" srcOrd="0" destOrd="0" presId="urn:microsoft.com/office/officeart/2008/layout/LinedList"/>
    <dgm:cxn modelId="{2AAF5059-7ABC-464B-A3D1-13B22DFD7A9C}" srcId="{DAB30140-D40A-4600-94BE-FFB6F78B52F7}" destId="{FF7808C2-11E3-4BD5-B35C-C7929C4D5952}" srcOrd="1" destOrd="0" parTransId="{C20FBB70-F37A-4FC0-B37B-BC64DA7D3CDF}" sibTransId="{9D9F82F8-0455-4093-B21E-14E73AD7FD9C}"/>
    <dgm:cxn modelId="{3924D6C3-C710-1741-9DE1-082879D42B91}" type="presOf" srcId="{FF7808C2-11E3-4BD5-B35C-C7929C4D5952}" destId="{EA47BA0D-CCA8-6249-8254-52311E332C2E}" srcOrd="0" destOrd="0" presId="urn:microsoft.com/office/officeart/2008/layout/LinedList"/>
    <dgm:cxn modelId="{CE216278-9487-403A-94AA-E42479E0CD82}" srcId="{DAB30140-D40A-4600-94BE-FFB6F78B52F7}" destId="{134F2DD7-3034-4D78-9379-7E01961D44C4}" srcOrd="0" destOrd="0" parTransId="{D904770C-CBC8-4FC2-AA34-589DA2F761A4}" sibTransId="{290953B4-89E7-4856-B4AD-246C5EB033B5}"/>
    <dgm:cxn modelId="{3AC6A031-5708-AA4F-B9EB-FC9DCCBC1068}" type="presOf" srcId="{134F2DD7-3034-4D78-9379-7E01961D44C4}" destId="{BA1CF15D-CCEB-644A-86E5-2234F2B2C47D}" srcOrd="0" destOrd="0" presId="urn:microsoft.com/office/officeart/2008/layout/LinedList"/>
    <dgm:cxn modelId="{87158874-6FCC-4549-8E8E-18DF760FBE11}" type="presParOf" srcId="{5A75806C-CCC5-5E45-9FE5-05B0243773F1}" destId="{C3C3518D-1548-2845-864E-4D59A5A221DD}" srcOrd="0" destOrd="0" presId="urn:microsoft.com/office/officeart/2008/layout/LinedList"/>
    <dgm:cxn modelId="{8A79DA32-F16E-7446-A058-780E04238ADC}" type="presParOf" srcId="{5A75806C-CCC5-5E45-9FE5-05B0243773F1}" destId="{667B0753-2092-FF47-87DE-CB746E09CCCC}" srcOrd="1" destOrd="0" presId="urn:microsoft.com/office/officeart/2008/layout/LinedList"/>
    <dgm:cxn modelId="{83369A2F-55F9-F84B-9AA4-8552185660CA}" type="presParOf" srcId="{667B0753-2092-FF47-87DE-CB746E09CCCC}" destId="{BA1CF15D-CCEB-644A-86E5-2234F2B2C47D}" srcOrd="0" destOrd="0" presId="urn:microsoft.com/office/officeart/2008/layout/LinedList"/>
    <dgm:cxn modelId="{6865700D-CC9C-F24C-9182-64406A9C8B02}" type="presParOf" srcId="{667B0753-2092-FF47-87DE-CB746E09CCCC}" destId="{A1291F39-2B87-B846-9D63-C792FA2C24D5}" srcOrd="1" destOrd="0" presId="urn:microsoft.com/office/officeart/2008/layout/LinedList"/>
    <dgm:cxn modelId="{CD114F1F-455C-4E45-8163-4EA6461066CE}" type="presParOf" srcId="{5A75806C-CCC5-5E45-9FE5-05B0243773F1}" destId="{B9947045-7CD6-F240-B964-F3DBAC4C239E}" srcOrd="2" destOrd="0" presId="urn:microsoft.com/office/officeart/2008/layout/LinedList"/>
    <dgm:cxn modelId="{5FA9E19E-2148-5242-BF68-4E95289891C2}" type="presParOf" srcId="{5A75806C-CCC5-5E45-9FE5-05B0243773F1}" destId="{E6413F43-046E-5C4A-B993-1BCC0005DDC9}" srcOrd="3" destOrd="0" presId="urn:microsoft.com/office/officeart/2008/layout/LinedList"/>
    <dgm:cxn modelId="{B81F2723-E8AE-B84F-8DE1-BB8AFD4DC58E}" type="presParOf" srcId="{E6413F43-046E-5C4A-B993-1BCC0005DDC9}" destId="{EA47BA0D-CCA8-6249-8254-52311E332C2E}" srcOrd="0" destOrd="0" presId="urn:microsoft.com/office/officeart/2008/layout/LinedList"/>
    <dgm:cxn modelId="{7A7A4141-B188-DA43-AA2D-8D6B21FFCEBB}" type="presParOf" srcId="{E6413F43-046E-5C4A-B993-1BCC0005DDC9}" destId="{E45BAD7B-CF03-424B-86F4-9527FE7167F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E9BEEA-9B0D-F744-A4AD-9F0CB1856148}">
      <dsp:nvSpPr>
        <dsp:cNvPr id="0" name=""/>
        <dsp:cNvSpPr/>
      </dsp:nvSpPr>
      <dsp:spPr>
        <a:xfrm>
          <a:off x="529" y="1317809"/>
          <a:ext cx="2080186" cy="1715718"/>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GB" sz="1100" kern="1200"/>
            <a:t>Transforming the features in the data to be model ready</a:t>
          </a:r>
          <a:endParaRPr lang="en-IN" sz="1100" kern="1200" dirty="0"/>
        </a:p>
        <a:p>
          <a:pPr marL="57150" lvl="1" indent="-57150" algn="l" defTabSz="488950">
            <a:lnSpc>
              <a:spcPct val="90000"/>
            </a:lnSpc>
            <a:spcBef>
              <a:spcPct val="0"/>
            </a:spcBef>
            <a:spcAft>
              <a:spcPct val="15000"/>
            </a:spcAft>
            <a:buChar char="••"/>
          </a:pPr>
          <a:r>
            <a:rPr lang="en-GB" sz="1100" kern="1200"/>
            <a:t>Data Manipulation</a:t>
          </a:r>
          <a:endParaRPr lang="en-IN" sz="1100" kern="1200" dirty="0"/>
        </a:p>
        <a:p>
          <a:pPr marL="57150" lvl="1" indent="-57150" algn="l" defTabSz="488950">
            <a:lnSpc>
              <a:spcPct val="90000"/>
            </a:lnSpc>
            <a:spcBef>
              <a:spcPct val="0"/>
            </a:spcBef>
            <a:spcAft>
              <a:spcPct val="15000"/>
            </a:spcAft>
            <a:buChar char="••"/>
          </a:pPr>
          <a:r>
            <a:rPr lang="en-GB" sz="1100" kern="1200"/>
            <a:t>Feature Reduction</a:t>
          </a:r>
          <a:endParaRPr lang="en-IN" sz="1100" kern="1200" dirty="0"/>
        </a:p>
        <a:p>
          <a:pPr marL="57150" lvl="1" indent="-57150" algn="l" defTabSz="488950">
            <a:lnSpc>
              <a:spcPct val="90000"/>
            </a:lnSpc>
            <a:spcBef>
              <a:spcPct val="0"/>
            </a:spcBef>
            <a:spcAft>
              <a:spcPct val="15000"/>
            </a:spcAft>
            <a:buChar char="••"/>
          </a:pPr>
          <a:r>
            <a:rPr lang="en-GB" sz="1100" kern="1200" dirty="0"/>
            <a:t>Feature Selection</a:t>
          </a:r>
          <a:endParaRPr lang="en-IN" sz="1100" kern="1200" dirty="0"/>
        </a:p>
        <a:p>
          <a:pPr marL="57150" lvl="1" indent="-57150" algn="l" defTabSz="488950">
            <a:lnSpc>
              <a:spcPct val="90000"/>
            </a:lnSpc>
            <a:spcBef>
              <a:spcPct val="0"/>
            </a:spcBef>
            <a:spcAft>
              <a:spcPct val="15000"/>
            </a:spcAft>
            <a:buChar char="••"/>
          </a:pPr>
          <a:r>
            <a:rPr lang="en-GB" sz="1100" kern="1200"/>
            <a:t>Scaling</a:t>
          </a:r>
          <a:endParaRPr lang="en-IN" sz="1100" kern="1200" dirty="0"/>
        </a:p>
      </dsp:txBody>
      <dsp:txXfrm>
        <a:off x="40012" y="1357292"/>
        <a:ext cx="2001220" cy="1269098"/>
      </dsp:txXfrm>
    </dsp:sp>
    <dsp:sp modelId="{09C2F79A-0149-0142-AECE-1539F4B77050}">
      <dsp:nvSpPr>
        <dsp:cNvPr id="0" name=""/>
        <dsp:cNvSpPr/>
      </dsp:nvSpPr>
      <dsp:spPr>
        <a:xfrm>
          <a:off x="1145793" y="1641150"/>
          <a:ext cx="2420057" cy="2420057"/>
        </a:xfrm>
        <a:prstGeom prst="leftCircularArrow">
          <a:avLst>
            <a:gd name="adj1" fmla="val 3671"/>
            <a:gd name="adj2" fmla="val 457399"/>
            <a:gd name="adj3" fmla="val 2232910"/>
            <a:gd name="adj4" fmla="val 9024489"/>
            <a:gd name="adj5" fmla="val 4283"/>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DDA2094-CBCF-C34E-8A0F-391A61D66045}">
      <dsp:nvSpPr>
        <dsp:cNvPr id="0" name=""/>
        <dsp:cNvSpPr/>
      </dsp:nvSpPr>
      <dsp:spPr>
        <a:xfrm>
          <a:off x="462793" y="2665874"/>
          <a:ext cx="1849054" cy="73530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GB" sz="2200" kern="1200"/>
            <a:t>Data Preparation</a:t>
          </a:r>
          <a:endParaRPr lang="en-IN" sz="2200" kern="1200" dirty="0"/>
        </a:p>
      </dsp:txBody>
      <dsp:txXfrm>
        <a:off x="484329" y="2687410"/>
        <a:ext cx="1805982" cy="692236"/>
      </dsp:txXfrm>
    </dsp:sp>
    <dsp:sp modelId="{D88C9346-B1AB-3843-8124-0261ABE21483}">
      <dsp:nvSpPr>
        <dsp:cNvPr id="0" name=""/>
        <dsp:cNvSpPr/>
      </dsp:nvSpPr>
      <dsp:spPr>
        <a:xfrm>
          <a:off x="2734937" y="1317809"/>
          <a:ext cx="2080186" cy="1715718"/>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GB" sz="1100" kern="1200"/>
            <a:t>Machine Learning Algorithms are applied based on the business objectives</a:t>
          </a:r>
          <a:endParaRPr lang="en-IN" sz="1100" kern="1200" dirty="0"/>
        </a:p>
        <a:p>
          <a:pPr marL="57150" lvl="1" indent="-57150" algn="l" defTabSz="488950">
            <a:lnSpc>
              <a:spcPct val="90000"/>
            </a:lnSpc>
            <a:spcBef>
              <a:spcPct val="0"/>
            </a:spcBef>
            <a:spcAft>
              <a:spcPct val="15000"/>
            </a:spcAft>
            <a:buChar char="••"/>
          </a:pPr>
          <a:r>
            <a:rPr lang="en-GB" sz="1100" kern="1200"/>
            <a:t>Supervised learning techniques</a:t>
          </a:r>
          <a:endParaRPr lang="en-IN" sz="1100" kern="1200" dirty="0"/>
        </a:p>
        <a:p>
          <a:pPr marL="57150" lvl="1" indent="-57150" algn="l" defTabSz="488950">
            <a:lnSpc>
              <a:spcPct val="90000"/>
            </a:lnSpc>
            <a:spcBef>
              <a:spcPct val="0"/>
            </a:spcBef>
            <a:spcAft>
              <a:spcPct val="15000"/>
            </a:spcAft>
            <a:buChar char="••"/>
          </a:pPr>
          <a:r>
            <a:rPr lang="en-GB" sz="1100" kern="1200"/>
            <a:t>Parametric and Non-parametric techniques</a:t>
          </a:r>
          <a:endParaRPr lang="en-IN" sz="1100" kern="1200" dirty="0"/>
        </a:p>
      </dsp:txBody>
      <dsp:txXfrm>
        <a:off x="2774420" y="1724946"/>
        <a:ext cx="2001220" cy="1269098"/>
      </dsp:txXfrm>
    </dsp:sp>
    <dsp:sp modelId="{A39518C6-DC9F-4148-81C6-5CB01EFCBBCB}">
      <dsp:nvSpPr>
        <dsp:cNvPr id="0" name=""/>
        <dsp:cNvSpPr/>
      </dsp:nvSpPr>
      <dsp:spPr>
        <a:xfrm>
          <a:off x="3862865" y="222857"/>
          <a:ext cx="2685859" cy="2685859"/>
        </a:xfrm>
        <a:prstGeom prst="circularArrow">
          <a:avLst>
            <a:gd name="adj1" fmla="val 3308"/>
            <a:gd name="adj2" fmla="val 408578"/>
            <a:gd name="adj3" fmla="val 19415911"/>
            <a:gd name="adj4" fmla="val 12575511"/>
            <a:gd name="adj5" fmla="val 3859"/>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225BA42-78D1-0945-97DC-D916FD480C72}">
      <dsp:nvSpPr>
        <dsp:cNvPr id="0" name=""/>
        <dsp:cNvSpPr/>
      </dsp:nvSpPr>
      <dsp:spPr>
        <a:xfrm>
          <a:off x="3197200" y="950155"/>
          <a:ext cx="1849054" cy="73530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GB" sz="2200" kern="1200"/>
            <a:t>Model Training</a:t>
          </a:r>
          <a:endParaRPr lang="en-IN" sz="2200" kern="1200" dirty="0"/>
        </a:p>
      </dsp:txBody>
      <dsp:txXfrm>
        <a:off x="3218736" y="971691"/>
        <a:ext cx="1805982" cy="692236"/>
      </dsp:txXfrm>
    </dsp:sp>
    <dsp:sp modelId="{1BA45E1C-5499-8E45-BB02-15FBE558900A}">
      <dsp:nvSpPr>
        <dsp:cNvPr id="0" name=""/>
        <dsp:cNvSpPr/>
      </dsp:nvSpPr>
      <dsp:spPr>
        <a:xfrm>
          <a:off x="5469344" y="1317809"/>
          <a:ext cx="2080186" cy="1715718"/>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GB" sz="1100" kern="1200"/>
            <a:t>Compare the results from different model</a:t>
          </a:r>
          <a:endParaRPr lang="en-IN" sz="1100" kern="1200" dirty="0"/>
        </a:p>
        <a:p>
          <a:pPr marL="57150" lvl="1" indent="-57150" algn="l" defTabSz="488950">
            <a:lnSpc>
              <a:spcPct val="90000"/>
            </a:lnSpc>
            <a:spcBef>
              <a:spcPct val="0"/>
            </a:spcBef>
            <a:spcAft>
              <a:spcPct val="15000"/>
            </a:spcAft>
            <a:buChar char="••"/>
          </a:pPr>
          <a:r>
            <a:rPr lang="en-GB" sz="1100" kern="1200" dirty="0"/>
            <a:t>Verify R2 and RSME</a:t>
          </a:r>
          <a:endParaRPr lang="en-IN" sz="1100" kern="1200" dirty="0"/>
        </a:p>
        <a:p>
          <a:pPr marL="57150" lvl="1" indent="-57150" algn="l" defTabSz="488950">
            <a:lnSpc>
              <a:spcPct val="90000"/>
            </a:lnSpc>
            <a:spcBef>
              <a:spcPct val="0"/>
            </a:spcBef>
            <a:spcAft>
              <a:spcPct val="15000"/>
            </a:spcAft>
            <a:buChar char="••"/>
          </a:pPr>
          <a:r>
            <a:rPr lang="en-GB" sz="1100" kern="1200"/>
            <a:t>Create the best possible model that is more accurate</a:t>
          </a:r>
          <a:endParaRPr lang="en-IN" sz="1100" kern="1200" dirty="0"/>
        </a:p>
      </dsp:txBody>
      <dsp:txXfrm>
        <a:off x="5508827" y="1357292"/>
        <a:ext cx="2001220" cy="1269098"/>
      </dsp:txXfrm>
    </dsp:sp>
    <dsp:sp modelId="{71137616-AD60-B94F-B418-450008503F79}">
      <dsp:nvSpPr>
        <dsp:cNvPr id="0" name=""/>
        <dsp:cNvSpPr/>
      </dsp:nvSpPr>
      <dsp:spPr>
        <a:xfrm>
          <a:off x="6614607" y="1641150"/>
          <a:ext cx="2420057" cy="2420057"/>
        </a:xfrm>
        <a:prstGeom prst="leftCircularArrow">
          <a:avLst>
            <a:gd name="adj1" fmla="val 3671"/>
            <a:gd name="adj2" fmla="val 457399"/>
            <a:gd name="adj3" fmla="val 2232910"/>
            <a:gd name="adj4" fmla="val 9024489"/>
            <a:gd name="adj5" fmla="val 4283"/>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186273C-10AE-A542-8446-ADF98B0C44FA}">
      <dsp:nvSpPr>
        <dsp:cNvPr id="0" name=""/>
        <dsp:cNvSpPr/>
      </dsp:nvSpPr>
      <dsp:spPr>
        <a:xfrm>
          <a:off x="5931608" y="2665874"/>
          <a:ext cx="1849054" cy="73530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GB" sz="2200" kern="1200" dirty="0"/>
            <a:t>Model Optimization</a:t>
          </a:r>
          <a:endParaRPr lang="en-IN" sz="2200" kern="1200" dirty="0"/>
        </a:p>
      </dsp:txBody>
      <dsp:txXfrm>
        <a:off x="5953144" y="2687410"/>
        <a:ext cx="1805982" cy="692236"/>
      </dsp:txXfrm>
    </dsp:sp>
    <dsp:sp modelId="{8BCAE79A-A6C2-0942-A207-1ADFCF2F20D7}">
      <dsp:nvSpPr>
        <dsp:cNvPr id="0" name=""/>
        <dsp:cNvSpPr/>
      </dsp:nvSpPr>
      <dsp:spPr>
        <a:xfrm>
          <a:off x="8203751" y="1317809"/>
          <a:ext cx="2080186" cy="1715718"/>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GB" sz="1100" kern="1200"/>
            <a:t>Accuracy is tested</a:t>
          </a:r>
          <a:endParaRPr lang="en-IN" sz="1100" kern="1200" dirty="0"/>
        </a:p>
        <a:p>
          <a:pPr marL="57150" lvl="1" indent="-57150" algn="l" defTabSz="488950">
            <a:lnSpc>
              <a:spcPct val="90000"/>
            </a:lnSpc>
            <a:spcBef>
              <a:spcPct val="0"/>
            </a:spcBef>
            <a:spcAft>
              <a:spcPct val="15000"/>
            </a:spcAft>
            <a:buChar char="••"/>
          </a:pPr>
          <a:r>
            <a:rPr lang="en-GB" sz="1100" kern="1200"/>
            <a:t>K-Fold Cross Validation</a:t>
          </a:r>
          <a:endParaRPr lang="en-IN" sz="1100" kern="1200" dirty="0"/>
        </a:p>
        <a:p>
          <a:pPr marL="57150" lvl="1" indent="-57150" algn="l" defTabSz="488950">
            <a:lnSpc>
              <a:spcPct val="90000"/>
            </a:lnSpc>
            <a:spcBef>
              <a:spcPct val="0"/>
            </a:spcBef>
            <a:spcAft>
              <a:spcPct val="15000"/>
            </a:spcAft>
            <a:buChar char="••"/>
          </a:pPr>
          <a:r>
            <a:rPr lang="en-GB" sz="1100" kern="1200"/>
            <a:t>Validation Curve</a:t>
          </a:r>
          <a:endParaRPr lang="en-IN" sz="1100" kern="1200" dirty="0"/>
        </a:p>
        <a:p>
          <a:pPr marL="57150" lvl="1" indent="-57150" algn="l" defTabSz="488950">
            <a:lnSpc>
              <a:spcPct val="90000"/>
            </a:lnSpc>
            <a:spcBef>
              <a:spcPct val="0"/>
            </a:spcBef>
            <a:spcAft>
              <a:spcPct val="15000"/>
            </a:spcAft>
            <a:buChar char="••"/>
          </a:pPr>
          <a:r>
            <a:rPr lang="en-GB" sz="1100" kern="1200" dirty="0"/>
            <a:t>Learning Curve</a:t>
          </a:r>
          <a:endParaRPr lang="en-IN" sz="1100" kern="1200" dirty="0"/>
        </a:p>
      </dsp:txBody>
      <dsp:txXfrm>
        <a:off x="8243234" y="1724946"/>
        <a:ext cx="2001220" cy="1269098"/>
      </dsp:txXfrm>
    </dsp:sp>
    <dsp:sp modelId="{03C1C640-6A23-D147-AF09-F5F3F8FF5DC1}">
      <dsp:nvSpPr>
        <dsp:cNvPr id="0" name=""/>
        <dsp:cNvSpPr/>
      </dsp:nvSpPr>
      <dsp:spPr>
        <a:xfrm>
          <a:off x="8666015" y="950155"/>
          <a:ext cx="1849054" cy="735308"/>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GB" sz="2200" kern="1200"/>
            <a:t>Model Validation</a:t>
          </a:r>
          <a:endParaRPr lang="en-IN" sz="2200" kern="1200" dirty="0"/>
        </a:p>
      </dsp:txBody>
      <dsp:txXfrm>
        <a:off x="8687551" y="971691"/>
        <a:ext cx="1805982" cy="6922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C3518D-1548-2845-864E-4D59A5A221DD}">
      <dsp:nvSpPr>
        <dsp:cNvPr id="0" name=""/>
        <dsp:cNvSpPr/>
      </dsp:nvSpPr>
      <dsp:spPr>
        <a:xfrm>
          <a:off x="0" y="0"/>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1CF15D-CCEB-644A-86E5-2234F2B2C47D}">
      <dsp:nvSpPr>
        <dsp:cNvPr id="0" name=""/>
        <dsp:cNvSpPr/>
      </dsp:nvSpPr>
      <dsp:spPr>
        <a:xfrm>
          <a:off x="0" y="0"/>
          <a:ext cx="6900512" cy="2768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a:t>We conclude that the best method for predicting House Prices for this data set is Multivariate Linear Regression.</a:t>
          </a:r>
        </a:p>
      </dsp:txBody>
      <dsp:txXfrm>
        <a:off x="0" y="0"/>
        <a:ext cx="6900512" cy="2768070"/>
      </dsp:txXfrm>
    </dsp:sp>
    <dsp:sp modelId="{B9947045-7CD6-F240-B964-F3DBAC4C239E}">
      <dsp:nvSpPr>
        <dsp:cNvPr id="0" name=""/>
        <dsp:cNvSpPr/>
      </dsp:nvSpPr>
      <dsp:spPr>
        <a:xfrm>
          <a:off x="0" y="2768070"/>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47BA0D-CCA8-6249-8254-52311E332C2E}">
      <dsp:nvSpPr>
        <dsp:cNvPr id="0" name=""/>
        <dsp:cNvSpPr/>
      </dsp:nvSpPr>
      <dsp:spPr>
        <a:xfrm>
          <a:off x="0" y="2768070"/>
          <a:ext cx="6900512" cy="2768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a:t>From the importance function output, we can see that the three top factors that predict Price of the house are: </a:t>
          </a:r>
        </a:p>
        <a:p>
          <a:pPr lvl="0" algn="l" defTabSz="1022350">
            <a:lnSpc>
              <a:spcPct val="90000"/>
            </a:lnSpc>
            <a:spcBef>
              <a:spcPct val="0"/>
            </a:spcBef>
            <a:spcAft>
              <a:spcPct val="35000"/>
            </a:spcAft>
          </a:pPr>
          <a:r>
            <a:rPr lang="en-IN" sz="2300" b="0" i="0" kern="1200" dirty="0" err="1"/>
            <a:t>OverallQual</a:t>
          </a:r>
          <a:r>
            <a:rPr lang="en-IN" sz="2300" b="0" i="0" kern="1200" dirty="0"/>
            <a:t>: Rates the overall material and finish of the house</a:t>
          </a:r>
        </a:p>
        <a:p>
          <a:pPr lvl="0" algn="l" defTabSz="1022350">
            <a:lnSpc>
              <a:spcPct val="90000"/>
            </a:lnSpc>
            <a:spcBef>
              <a:spcPct val="0"/>
            </a:spcBef>
            <a:spcAft>
              <a:spcPct val="35000"/>
            </a:spcAft>
          </a:pPr>
          <a:r>
            <a:rPr lang="en-IN" sz="2300" b="0" i="0" kern="1200" dirty="0" err="1"/>
            <a:t>GrLivArea</a:t>
          </a:r>
          <a:r>
            <a:rPr lang="en-IN" sz="2300" b="0" i="0" kern="1200" dirty="0"/>
            <a:t>: Above grade (ground) living area square feet</a:t>
          </a:r>
          <a:endParaRPr lang="en-US" sz="2300" kern="1200" dirty="0"/>
        </a:p>
        <a:p>
          <a:pPr lvl="0" algn="l" defTabSz="1022350">
            <a:lnSpc>
              <a:spcPct val="90000"/>
            </a:lnSpc>
            <a:spcBef>
              <a:spcPct val="0"/>
            </a:spcBef>
            <a:spcAft>
              <a:spcPct val="35000"/>
            </a:spcAft>
          </a:pPr>
          <a:r>
            <a:rPr lang="en-IN" sz="2300" b="0" i="0" kern="1200" dirty="0" err="1"/>
            <a:t>GarageArea</a:t>
          </a:r>
          <a:r>
            <a:rPr lang="en-IN" sz="2300" b="0" i="0" kern="1200" dirty="0"/>
            <a:t>: Size of garage in square feet</a:t>
          </a:r>
          <a:endParaRPr lang="en-US" sz="2300" kern="1200" dirty="0"/>
        </a:p>
      </dsp:txBody>
      <dsp:txXfrm>
        <a:off x="0" y="2768070"/>
        <a:ext cx="6900512" cy="276807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647958-5E69-428D-B97C-3954485F2B77}" type="datetimeFigureOut">
              <a:rPr lang="en-US" smtClean="0"/>
              <a:t>7/3/2021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DB21F3-8F20-4E45-82EE-347B4250EAB2}" type="slidenum">
              <a:rPr lang="en-US" smtClean="0"/>
              <a:t>‹#›</a:t>
            </a:fld>
            <a:endParaRPr lang="en-US"/>
          </a:p>
        </p:txBody>
      </p:sp>
    </p:spTree>
    <p:extLst>
      <p:ext uri="{BB962C8B-B14F-4D97-AF65-F5344CB8AC3E}">
        <p14:creationId xmlns:p14="http://schemas.microsoft.com/office/powerpoint/2010/main" val="1396101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DB21F3-8F20-4E45-82EE-347B4250EAB2}" type="slidenum">
              <a:rPr lang="en-US" smtClean="0"/>
              <a:t>2</a:t>
            </a:fld>
            <a:endParaRPr lang="en-US"/>
          </a:p>
        </p:txBody>
      </p:sp>
    </p:spTree>
    <p:extLst>
      <p:ext uri="{BB962C8B-B14F-4D97-AF65-F5344CB8AC3E}">
        <p14:creationId xmlns:p14="http://schemas.microsoft.com/office/powerpoint/2010/main" val="436381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B21F3-8F20-4E45-82EE-347B4250EAB2}" type="slidenum">
              <a:rPr lang="en-US" smtClean="0"/>
              <a:t>13</a:t>
            </a:fld>
            <a:endParaRPr lang="en-US"/>
          </a:p>
        </p:txBody>
      </p:sp>
    </p:spTree>
    <p:extLst>
      <p:ext uri="{BB962C8B-B14F-4D97-AF65-F5344CB8AC3E}">
        <p14:creationId xmlns:p14="http://schemas.microsoft.com/office/powerpoint/2010/main" val="4164959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B21F3-8F20-4E45-82EE-347B4250EAB2}" type="slidenum">
              <a:rPr lang="en-US" smtClean="0"/>
              <a:t>16</a:t>
            </a:fld>
            <a:endParaRPr lang="en-US"/>
          </a:p>
        </p:txBody>
      </p:sp>
    </p:spTree>
    <p:extLst>
      <p:ext uri="{BB962C8B-B14F-4D97-AF65-F5344CB8AC3E}">
        <p14:creationId xmlns:p14="http://schemas.microsoft.com/office/powerpoint/2010/main" val="30298706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B21F3-8F20-4E45-82EE-347B4250EAB2}" type="slidenum">
              <a:rPr lang="en-US" smtClean="0"/>
              <a:t>17</a:t>
            </a:fld>
            <a:endParaRPr lang="en-US"/>
          </a:p>
        </p:txBody>
      </p:sp>
    </p:spTree>
    <p:extLst>
      <p:ext uri="{BB962C8B-B14F-4D97-AF65-F5344CB8AC3E}">
        <p14:creationId xmlns:p14="http://schemas.microsoft.com/office/powerpoint/2010/main" val="36401075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B21F3-8F20-4E45-82EE-347B4250EAB2}" type="slidenum">
              <a:rPr lang="en-US" smtClean="0"/>
              <a:t>18</a:t>
            </a:fld>
            <a:endParaRPr lang="en-US"/>
          </a:p>
        </p:txBody>
      </p:sp>
    </p:spTree>
    <p:extLst>
      <p:ext uri="{BB962C8B-B14F-4D97-AF65-F5344CB8AC3E}">
        <p14:creationId xmlns:p14="http://schemas.microsoft.com/office/powerpoint/2010/main" val="2436655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B21F3-8F20-4E45-82EE-347B4250EAB2}" type="slidenum">
              <a:rPr lang="en-US" smtClean="0"/>
              <a:t>19</a:t>
            </a:fld>
            <a:endParaRPr lang="en-US"/>
          </a:p>
        </p:txBody>
      </p:sp>
    </p:spTree>
    <p:extLst>
      <p:ext uri="{BB962C8B-B14F-4D97-AF65-F5344CB8AC3E}">
        <p14:creationId xmlns:p14="http://schemas.microsoft.com/office/powerpoint/2010/main" val="40863681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B21F3-8F20-4E45-82EE-347B4250EAB2}" type="slidenum">
              <a:rPr lang="en-US" smtClean="0"/>
              <a:t>20</a:t>
            </a:fld>
            <a:endParaRPr lang="en-US"/>
          </a:p>
        </p:txBody>
      </p:sp>
    </p:spTree>
    <p:extLst>
      <p:ext uri="{BB962C8B-B14F-4D97-AF65-F5344CB8AC3E}">
        <p14:creationId xmlns:p14="http://schemas.microsoft.com/office/powerpoint/2010/main" val="2798008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DB21F3-8F20-4E45-82EE-347B4250EAB2}" type="slidenum">
              <a:rPr lang="en-US" smtClean="0"/>
              <a:t>4</a:t>
            </a:fld>
            <a:endParaRPr lang="en-US"/>
          </a:p>
        </p:txBody>
      </p:sp>
    </p:spTree>
    <p:extLst>
      <p:ext uri="{BB962C8B-B14F-4D97-AF65-F5344CB8AC3E}">
        <p14:creationId xmlns:p14="http://schemas.microsoft.com/office/powerpoint/2010/main" val="1320768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B21F3-8F20-4E45-82EE-347B4250EAB2}" type="slidenum">
              <a:rPr lang="en-US" smtClean="0"/>
              <a:t>5</a:t>
            </a:fld>
            <a:endParaRPr lang="en-US"/>
          </a:p>
        </p:txBody>
      </p:sp>
    </p:spTree>
    <p:extLst>
      <p:ext uri="{BB962C8B-B14F-4D97-AF65-F5344CB8AC3E}">
        <p14:creationId xmlns:p14="http://schemas.microsoft.com/office/powerpoint/2010/main" val="3496922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B21F3-8F20-4E45-82EE-347B4250EAB2}" type="slidenum">
              <a:rPr lang="en-US" smtClean="0"/>
              <a:t>6</a:t>
            </a:fld>
            <a:endParaRPr lang="en-US"/>
          </a:p>
        </p:txBody>
      </p:sp>
    </p:spTree>
    <p:extLst>
      <p:ext uri="{BB962C8B-B14F-4D97-AF65-F5344CB8AC3E}">
        <p14:creationId xmlns:p14="http://schemas.microsoft.com/office/powerpoint/2010/main" val="2216172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B21F3-8F20-4E45-82EE-347B4250EAB2}" type="slidenum">
              <a:rPr lang="en-US" smtClean="0"/>
              <a:t>7</a:t>
            </a:fld>
            <a:endParaRPr lang="en-US"/>
          </a:p>
        </p:txBody>
      </p:sp>
    </p:spTree>
    <p:extLst>
      <p:ext uri="{BB962C8B-B14F-4D97-AF65-F5344CB8AC3E}">
        <p14:creationId xmlns:p14="http://schemas.microsoft.com/office/powerpoint/2010/main" val="1526901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B21F3-8F20-4E45-82EE-347B4250EAB2}" type="slidenum">
              <a:rPr lang="en-US" smtClean="0"/>
              <a:t>8</a:t>
            </a:fld>
            <a:endParaRPr lang="en-US"/>
          </a:p>
        </p:txBody>
      </p:sp>
    </p:spTree>
    <p:extLst>
      <p:ext uri="{BB962C8B-B14F-4D97-AF65-F5344CB8AC3E}">
        <p14:creationId xmlns:p14="http://schemas.microsoft.com/office/powerpoint/2010/main" val="2855538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B21F3-8F20-4E45-82EE-347B4250EAB2}" type="slidenum">
              <a:rPr lang="en-US" smtClean="0"/>
              <a:t>9</a:t>
            </a:fld>
            <a:endParaRPr lang="en-US"/>
          </a:p>
        </p:txBody>
      </p:sp>
    </p:spTree>
    <p:extLst>
      <p:ext uri="{BB962C8B-B14F-4D97-AF65-F5344CB8AC3E}">
        <p14:creationId xmlns:p14="http://schemas.microsoft.com/office/powerpoint/2010/main" val="648036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B21F3-8F20-4E45-82EE-347B4250EAB2}" type="slidenum">
              <a:rPr lang="en-US" smtClean="0"/>
              <a:t>10</a:t>
            </a:fld>
            <a:endParaRPr lang="en-US"/>
          </a:p>
        </p:txBody>
      </p:sp>
    </p:spTree>
    <p:extLst>
      <p:ext uri="{BB962C8B-B14F-4D97-AF65-F5344CB8AC3E}">
        <p14:creationId xmlns:p14="http://schemas.microsoft.com/office/powerpoint/2010/main" val="24204100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B21F3-8F20-4E45-82EE-347B4250EAB2}" type="slidenum">
              <a:rPr lang="en-US" smtClean="0"/>
              <a:t>12</a:t>
            </a:fld>
            <a:endParaRPr lang="en-US"/>
          </a:p>
        </p:txBody>
      </p:sp>
    </p:spTree>
    <p:extLst>
      <p:ext uri="{BB962C8B-B14F-4D97-AF65-F5344CB8AC3E}">
        <p14:creationId xmlns:p14="http://schemas.microsoft.com/office/powerpoint/2010/main" val="2130439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D144F41-F934-44B6-8AF7-777EE95BCA4E}" type="datetimeFigureOut">
              <a:rPr lang="en-US" smtClean="0"/>
              <a:t>7/3/2021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1BB0C51-5258-4AC0-8EE7-D6288C1C1196}" type="slidenum">
              <a:rPr lang="en-US" smtClean="0"/>
              <a:t>‹#›</a:t>
            </a:fld>
            <a:endParaRPr lang="en-US" dirty="0"/>
          </a:p>
        </p:txBody>
      </p:sp>
    </p:spTree>
    <p:extLst>
      <p:ext uri="{BB962C8B-B14F-4D97-AF65-F5344CB8AC3E}">
        <p14:creationId xmlns:p14="http://schemas.microsoft.com/office/powerpoint/2010/main" val="3720038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144F41-F934-44B6-8AF7-777EE95BCA4E}" type="datetimeFigureOut">
              <a:rPr lang="en-US" smtClean="0"/>
              <a:t>7/3/2021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BB0C51-5258-4AC0-8EE7-D6288C1C1196}" type="slidenum">
              <a:rPr lang="en-US" smtClean="0"/>
              <a:t>‹#›</a:t>
            </a:fld>
            <a:endParaRPr lang="en-US"/>
          </a:p>
        </p:txBody>
      </p:sp>
    </p:spTree>
    <p:extLst>
      <p:ext uri="{BB962C8B-B14F-4D97-AF65-F5344CB8AC3E}">
        <p14:creationId xmlns:p14="http://schemas.microsoft.com/office/powerpoint/2010/main" val="3230852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144F41-F934-44B6-8AF7-777EE95BCA4E}" type="datetimeFigureOut">
              <a:rPr lang="en-US" smtClean="0"/>
              <a:t>7/3/2021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BB0C51-5258-4AC0-8EE7-D6288C1C1196}" type="slidenum">
              <a:rPr lang="en-US" smtClean="0"/>
              <a:t>‹#›</a:t>
            </a:fld>
            <a:endParaRPr lang="en-US"/>
          </a:p>
        </p:txBody>
      </p:sp>
    </p:spTree>
    <p:extLst>
      <p:ext uri="{BB962C8B-B14F-4D97-AF65-F5344CB8AC3E}">
        <p14:creationId xmlns:p14="http://schemas.microsoft.com/office/powerpoint/2010/main" val="247697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144F41-F934-44B6-8AF7-777EE95BCA4E}" type="datetimeFigureOut">
              <a:rPr lang="en-US" smtClean="0"/>
              <a:t>7/3/2021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BB0C51-5258-4AC0-8EE7-D6288C1C1196}" type="slidenum">
              <a:rPr lang="en-US" smtClean="0"/>
              <a:t>‹#›</a:t>
            </a:fld>
            <a:endParaRPr lang="en-US"/>
          </a:p>
        </p:txBody>
      </p:sp>
    </p:spTree>
    <p:extLst>
      <p:ext uri="{BB962C8B-B14F-4D97-AF65-F5344CB8AC3E}">
        <p14:creationId xmlns:p14="http://schemas.microsoft.com/office/powerpoint/2010/main" val="2455707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144F41-F934-44B6-8AF7-777EE95BCA4E}" type="datetimeFigureOut">
              <a:rPr lang="en-US" smtClean="0"/>
              <a:t>7/3/2021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BB0C51-5258-4AC0-8EE7-D6288C1C1196}" type="slidenum">
              <a:rPr lang="en-US" smtClean="0"/>
              <a:t>‹#›</a:t>
            </a:fld>
            <a:endParaRPr lang="en-US"/>
          </a:p>
        </p:txBody>
      </p:sp>
    </p:spTree>
    <p:extLst>
      <p:ext uri="{BB962C8B-B14F-4D97-AF65-F5344CB8AC3E}">
        <p14:creationId xmlns:p14="http://schemas.microsoft.com/office/powerpoint/2010/main" val="4016968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D144F41-F934-44B6-8AF7-777EE95BCA4E}" type="datetimeFigureOut">
              <a:rPr lang="en-US" smtClean="0"/>
              <a:t>7/3/2021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BB0C51-5258-4AC0-8EE7-D6288C1C1196}" type="slidenum">
              <a:rPr lang="en-US" smtClean="0"/>
              <a:t>‹#›</a:t>
            </a:fld>
            <a:endParaRPr lang="en-US"/>
          </a:p>
        </p:txBody>
      </p:sp>
    </p:spTree>
    <p:extLst>
      <p:ext uri="{BB962C8B-B14F-4D97-AF65-F5344CB8AC3E}">
        <p14:creationId xmlns:p14="http://schemas.microsoft.com/office/powerpoint/2010/main" val="1892323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D144F41-F934-44B6-8AF7-777EE95BCA4E}" type="datetimeFigureOut">
              <a:rPr lang="en-US" smtClean="0"/>
              <a:t>7/3/2021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1BB0C51-5258-4AC0-8EE7-D6288C1C1196}" type="slidenum">
              <a:rPr lang="en-US" smtClean="0"/>
              <a:t>‹#›</a:t>
            </a:fld>
            <a:endParaRPr lang="en-US"/>
          </a:p>
        </p:txBody>
      </p:sp>
    </p:spTree>
    <p:extLst>
      <p:ext uri="{BB962C8B-B14F-4D97-AF65-F5344CB8AC3E}">
        <p14:creationId xmlns:p14="http://schemas.microsoft.com/office/powerpoint/2010/main" val="157350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D144F41-F934-44B6-8AF7-777EE95BCA4E}" type="datetimeFigureOut">
              <a:rPr lang="en-US" smtClean="0"/>
              <a:t>7/3/2021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BB0C51-5258-4AC0-8EE7-D6288C1C1196}" type="slidenum">
              <a:rPr lang="en-US" smtClean="0"/>
              <a:t>‹#›</a:t>
            </a:fld>
            <a:endParaRPr lang="en-US"/>
          </a:p>
        </p:txBody>
      </p:sp>
    </p:spTree>
    <p:extLst>
      <p:ext uri="{BB962C8B-B14F-4D97-AF65-F5344CB8AC3E}">
        <p14:creationId xmlns:p14="http://schemas.microsoft.com/office/powerpoint/2010/main" val="4084480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144F41-F934-44B6-8AF7-777EE95BCA4E}" type="datetimeFigureOut">
              <a:rPr lang="en-US" smtClean="0"/>
              <a:t>7/3/2021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1BB0C51-5258-4AC0-8EE7-D6288C1C1196}" type="slidenum">
              <a:rPr lang="en-US" smtClean="0"/>
              <a:t>‹#›</a:t>
            </a:fld>
            <a:endParaRPr lang="en-US" dirty="0"/>
          </a:p>
        </p:txBody>
      </p:sp>
      <p:pic>
        <p:nvPicPr>
          <p:cNvPr id="5" name="Picture 4" descr="A picture containing drawing&#10;&#10;Description automatically generated">
            <a:extLst>
              <a:ext uri="{FF2B5EF4-FFF2-40B4-BE49-F238E27FC236}">
                <a16:creationId xmlns:a16="http://schemas.microsoft.com/office/drawing/2014/main" xmlns="" id="{600FEA56-55B8-4E8C-A0E8-2A7F23302CA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5977" y="10055"/>
            <a:ext cx="5099500" cy="904311"/>
          </a:xfrm>
          <a:prstGeom prst="rect">
            <a:avLst/>
          </a:prstGeom>
        </p:spPr>
      </p:pic>
      <p:cxnSp>
        <p:nvCxnSpPr>
          <p:cNvPr id="6" name="Straight Connector 5">
            <a:extLst>
              <a:ext uri="{FF2B5EF4-FFF2-40B4-BE49-F238E27FC236}">
                <a16:creationId xmlns:a16="http://schemas.microsoft.com/office/drawing/2014/main" xmlns="" id="{68E8FAFE-CC1F-496C-8379-1DFD02D97464}"/>
              </a:ext>
            </a:extLst>
          </p:cNvPr>
          <p:cNvCxnSpPr>
            <a:cxnSpLocks/>
          </p:cNvCxnSpPr>
          <p:nvPr userDrawn="1"/>
        </p:nvCxnSpPr>
        <p:spPr>
          <a:xfrm>
            <a:off x="0" y="586848"/>
            <a:ext cx="918972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xmlns="" id="{951331C7-BD98-46EB-831C-F6847E293FC9}"/>
              </a:ext>
            </a:extLst>
          </p:cNvPr>
          <p:cNvSpPr/>
          <p:nvPr userDrawn="1"/>
        </p:nvSpPr>
        <p:spPr>
          <a:xfrm>
            <a:off x="7230801" y="10055"/>
            <a:ext cx="2588455" cy="90431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8" name="Picture 7" descr="A close up of a logo&#10;&#10;Description automatically generated">
            <a:extLst>
              <a:ext uri="{FF2B5EF4-FFF2-40B4-BE49-F238E27FC236}">
                <a16:creationId xmlns:a16="http://schemas.microsoft.com/office/drawing/2014/main" xmlns="" id="{8E166986-910A-437D-A14A-89E2F13A482C}"/>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58000" t="6657" r="2006" b="5206"/>
          <a:stretch/>
        </p:blipFill>
        <p:spPr>
          <a:xfrm>
            <a:off x="0" y="27524"/>
            <a:ext cx="998895" cy="1375811"/>
          </a:xfrm>
          <a:prstGeom prst="rect">
            <a:avLst/>
          </a:prstGeom>
        </p:spPr>
      </p:pic>
    </p:spTree>
    <p:extLst>
      <p:ext uri="{BB962C8B-B14F-4D97-AF65-F5344CB8AC3E}">
        <p14:creationId xmlns:p14="http://schemas.microsoft.com/office/powerpoint/2010/main" val="3987345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144F41-F934-44B6-8AF7-777EE95BCA4E}" type="datetimeFigureOut">
              <a:rPr lang="en-US" smtClean="0"/>
              <a:t>7/3/2021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BB0C51-5258-4AC0-8EE7-D6288C1C1196}" type="slidenum">
              <a:rPr lang="en-US" smtClean="0"/>
              <a:t>‹#›</a:t>
            </a:fld>
            <a:endParaRPr lang="en-US"/>
          </a:p>
        </p:txBody>
      </p:sp>
    </p:spTree>
    <p:extLst>
      <p:ext uri="{BB962C8B-B14F-4D97-AF65-F5344CB8AC3E}">
        <p14:creationId xmlns:p14="http://schemas.microsoft.com/office/powerpoint/2010/main" val="307146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144F41-F934-44B6-8AF7-777EE95BCA4E}" type="datetimeFigureOut">
              <a:rPr lang="en-US" smtClean="0"/>
              <a:t>7/3/2021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BB0C51-5258-4AC0-8EE7-D6288C1C1196}" type="slidenum">
              <a:rPr lang="en-US" smtClean="0"/>
              <a:t>‹#›</a:t>
            </a:fld>
            <a:endParaRPr lang="en-US"/>
          </a:p>
        </p:txBody>
      </p:sp>
    </p:spTree>
    <p:extLst>
      <p:ext uri="{BB962C8B-B14F-4D97-AF65-F5344CB8AC3E}">
        <p14:creationId xmlns:p14="http://schemas.microsoft.com/office/powerpoint/2010/main" val="218186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sv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144F41-F934-44B6-8AF7-777EE95BCA4E}" type="datetimeFigureOut">
              <a:rPr lang="en-US" smtClean="0"/>
              <a:t>7/3/2021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B0C51-5258-4AC0-8EE7-D6288C1C1196}" type="slidenum">
              <a:rPr lang="en-US" smtClean="0"/>
              <a:t>‹#›</a:t>
            </a:fld>
            <a:endParaRPr lang="en-US"/>
          </a:p>
        </p:txBody>
      </p:sp>
      <p:pic>
        <p:nvPicPr>
          <p:cNvPr id="8" name="Picture 7" descr="A picture containing refrigerator&#10;&#10;Description automatically generated">
            <a:extLst>
              <a:ext uri="{FF2B5EF4-FFF2-40B4-BE49-F238E27FC236}">
                <a16:creationId xmlns:a16="http://schemas.microsoft.com/office/drawing/2014/main" xmlns="" id="{C5DA65D5-39EA-47A4-BA8E-5FDD676F433D}"/>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7526" y="0"/>
            <a:ext cx="12192000" cy="6858000"/>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xmlns="" id="{66F381C9-28BF-4BC8-B809-27E7D43B2BCA}"/>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6335486" y="10055"/>
            <a:ext cx="5849991" cy="1037398"/>
          </a:xfrm>
          <a:prstGeom prst="rect">
            <a:avLst/>
          </a:prstGeom>
        </p:spPr>
      </p:pic>
      <p:sp>
        <p:nvSpPr>
          <p:cNvPr id="11" name="Rectangle 10">
            <a:extLst>
              <a:ext uri="{FF2B5EF4-FFF2-40B4-BE49-F238E27FC236}">
                <a16:creationId xmlns:a16="http://schemas.microsoft.com/office/drawing/2014/main" xmlns="" id="{60F0E3C7-E81C-4A1C-B5C3-9BB10931C330}"/>
              </a:ext>
            </a:extLst>
          </p:cNvPr>
          <p:cNvSpPr/>
          <p:nvPr userDrawn="1"/>
        </p:nvSpPr>
        <p:spPr>
          <a:xfrm>
            <a:off x="6325106" y="10055"/>
            <a:ext cx="3089198" cy="1034974"/>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2050" name="Picture 2">
            <a:extLst>
              <a:ext uri="{FF2B5EF4-FFF2-40B4-BE49-F238E27FC236}">
                <a16:creationId xmlns:a16="http://schemas.microsoft.com/office/drawing/2014/main" xmlns="" id="{70068C94-1298-458B-8677-836927E38D28}"/>
              </a:ext>
            </a:extLst>
          </p:cNvPr>
          <p:cNvPicPr>
            <a:picLocks noChangeAspect="1" noChangeArrowheads="1"/>
          </p:cNvPicPr>
          <p:nvPr userDrawn="1"/>
        </p:nvPicPr>
        <p:blipFill rotWithShape="1">
          <a:blip r:embed="rId15">
            <a:extLst>
              <a:ext uri="{28A0092B-C50C-407E-A947-70E740481C1C}">
                <a14:useLocalDpi xmlns:a14="http://schemas.microsoft.com/office/drawing/2010/main" val="0"/>
              </a:ext>
            </a:extLst>
          </a:blip>
          <a:srcRect t="12593" b="24705"/>
          <a:stretch/>
        </p:blipFill>
        <p:spPr bwMode="auto">
          <a:xfrm>
            <a:off x="20537" y="69547"/>
            <a:ext cx="2302860" cy="97548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34DF1B20-A083-418F-8174-3F70BA8369A8}"/>
              </a:ext>
            </a:extLst>
          </p:cNvPr>
          <p:cNvSpPr txBox="1"/>
          <p:nvPr userDrawn="1"/>
        </p:nvSpPr>
        <p:spPr>
          <a:xfrm>
            <a:off x="4783188" y="6528716"/>
            <a:ext cx="6008915" cy="246221"/>
          </a:xfrm>
          <a:prstGeom prst="rect">
            <a:avLst/>
          </a:prstGeom>
          <a:noFill/>
        </p:spPr>
        <p:txBody>
          <a:bodyPr wrap="square" rtlCol="0">
            <a:spAutoFit/>
          </a:bodyPr>
          <a:lstStyle/>
          <a:p>
            <a:r>
              <a:rPr lang="en-IN" sz="1000" dirty="0"/>
              <a:t> Copyright 2020 and beyond. Distribution prohibited . All rights reserved</a:t>
            </a:r>
          </a:p>
        </p:txBody>
      </p:sp>
      <p:pic>
        <p:nvPicPr>
          <p:cNvPr id="18" name="Graphic 17" descr="Badge Copyright">
            <a:extLst>
              <a:ext uri="{FF2B5EF4-FFF2-40B4-BE49-F238E27FC236}">
                <a16:creationId xmlns:a16="http://schemas.microsoft.com/office/drawing/2014/main" xmlns="" id="{7FD67E10-C91B-4E52-93A9-9E354BBDA02E}"/>
              </a:ext>
            </a:extLst>
          </p:cNvPr>
          <p:cNvPicPr>
            <a:picLocks noChangeAspect="1"/>
          </p:cNvPicPr>
          <p:nvPr userDrawn="1"/>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xmlns="" r:embed="rId17"/>
              </a:ext>
            </a:extLst>
          </a:blip>
          <a:stretch>
            <a:fillRect/>
          </a:stretch>
        </p:blipFill>
        <p:spPr>
          <a:xfrm>
            <a:off x="4482743" y="6486345"/>
            <a:ext cx="300445" cy="300445"/>
          </a:xfrm>
          <a:prstGeom prst="rect">
            <a:avLst/>
          </a:prstGeom>
        </p:spPr>
      </p:pic>
    </p:spTree>
    <p:extLst>
      <p:ext uri="{BB962C8B-B14F-4D97-AF65-F5344CB8AC3E}">
        <p14:creationId xmlns:p14="http://schemas.microsoft.com/office/powerpoint/2010/main" val="10719482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7" name="Picture 36" descr="A picture containing computer, holding, table&#10;&#10;Description automatically generated">
            <a:extLst>
              <a:ext uri="{FF2B5EF4-FFF2-40B4-BE49-F238E27FC236}">
                <a16:creationId xmlns:a16="http://schemas.microsoft.com/office/drawing/2014/main" xmlns="" id="{028C19A9-810C-4C90-AE4C-B0BA83344554}"/>
              </a:ext>
            </a:extLst>
          </p:cNvPr>
          <p:cNvPicPr>
            <a:picLocks noChangeAspect="1"/>
          </p:cNvPicPr>
          <p:nvPr/>
        </p:nvPicPr>
        <p:blipFill rotWithShape="1">
          <a:blip r:embed="rId2">
            <a:extLst>
              <a:ext uri="{28A0092B-C50C-407E-A947-70E740481C1C}">
                <a14:useLocalDpi xmlns:a14="http://schemas.microsoft.com/office/drawing/2010/main" val="0"/>
              </a:ext>
            </a:extLst>
          </a:blip>
          <a:srcRect l="32299" t="8946" r="-1" b="144"/>
          <a:stretch/>
        </p:blipFill>
        <p:spPr>
          <a:xfrm>
            <a:off x="20" y="584909"/>
            <a:ext cx="5718616" cy="5509675"/>
          </a:xfrm>
          <a:custGeom>
            <a:avLst/>
            <a:gdLst/>
            <a:ahLst/>
            <a:cxnLst/>
            <a:rect l="l" t="t" r="r" b="b"/>
            <a:pathLst>
              <a:path w="5718636" h="5509675">
                <a:moveTo>
                  <a:pt x="0" y="0"/>
                </a:moveTo>
                <a:lnTo>
                  <a:pt x="2672821" y="0"/>
                </a:lnTo>
                <a:lnTo>
                  <a:pt x="2673116" y="639"/>
                </a:lnTo>
                <a:lnTo>
                  <a:pt x="3175662" y="639"/>
                </a:lnTo>
                <a:lnTo>
                  <a:pt x="5718636" y="5509675"/>
                </a:lnTo>
                <a:lnTo>
                  <a:pt x="502842" y="5509675"/>
                </a:lnTo>
                <a:lnTo>
                  <a:pt x="502842" y="5509036"/>
                </a:lnTo>
                <a:lnTo>
                  <a:pt x="0" y="5509036"/>
                </a:lnTo>
                <a:close/>
              </a:path>
            </a:pathLst>
          </a:custGeom>
        </p:spPr>
      </p:pic>
      <p:sp>
        <p:nvSpPr>
          <p:cNvPr id="73" name="Freeform: Shape 72">
            <a:extLst>
              <a:ext uri="{FF2B5EF4-FFF2-40B4-BE49-F238E27FC236}">
                <a16:creationId xmlns:a16="http://schemas.microsoft.com/office/drawing/2014/main" xmlns="" id="{17CDB40A-75BB-4498-A20B-59C3984A3A9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3842619" y="585526"/>
            <a:ext cx="8349381" cy="5509038"/>
          </a:xfrm>
          <a:custGeom>
            <a:avLst/>
            <a:gdLst>
              <a:gd name="connsiteX0" fmla="*/ 0 w 8349381"/>
              <a:gd name="connsiteY0" fmla="*/ 0 h 5509038"/>
              <a:gd name="connsiteX1" fmla="*/ 8349381 w 8349381"/>
              <a:gd name="connsiteY1" fmla="*/ 0 h 5509038"/>
              <a:gd name="connsiteX2" fmla="*/ 5806407 w 8349381"/>
              <a:gd name="connsiteY2" fmla="*/ 5509038 h 5509038"/>
              <a:gd name="connsiteX3" fmla="*/ 0 w 8349381"/>
              <a:gd name="connsiteY3" fmla="*/ 5509038 h 5509038"/>
            </a:gdLst>
            <a:ahLst/>
            <a:cxnLst>
              <a:cxn ang="0">
                <a:pos x="connsiteX0" y="connsiteY0"/>
              </a:cxn>
              <a:cxn ang="0">
                <a:pos x="connsiteX1" y="connsiteY1"/>
              </a:cxn>
              <a:cxn ang="0">
                <a:pos x="connsiteX2" y="connsiteY2"/>
              </a:cxn>
              <a:cxn ang="0">
                <a:pos x="connsiteX3" y="connsiteY3"/>
              </a:cxn>
            </a:cxnLst>
            <a:rect l="l" t="t" r="r" b="b"/>
            <a:pathLst>
              <a:path w="8349381" h="5509038">
                <a:moveTo>
                  <a:pt x="0" y="0"/>
                </a:moveTo>
                <a:lnTo>
                  <a:pt x="8349381" y="0"/>
                </a:lnTo>
                <a:lnTo>
                  <a:pt x="5806407" y="5509038"/>
                </a:lnTo>
                <a:lnTo>
                  <a:pt x="0" y="550903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lumMod val="95000"/>
                </a:schemeClr>
              </a:solidFill>
            </a:endParaRPr>
          </a:p>
        </p:txBody>
      </p:sp>
      <p:sp>
        <p:nvSpPr>
          <p:cNvPr id="3" name="Subtitle 2">
            <a:extLst>
              <a:ext uri="{FF2B5EF4-FFF2-40B4-BE49-F238E27FC236}">
                <a16:creationId xmlns:a16="http://schemas.microsoft.com/office/drawing/2014/main" xmlns="" id="{5CC1C95D-7E32-47A7-9C65-0B270261DFA8}"/>
              </a:ext>
            </a:extLst>
          </p:cNvPr>
          <p:cNvSpPr>
            <a:spLocks noGrp="1"/>
          </p:cNvSpPr>
          <p:nvPr>
            <p:ph type="subTitle" idx="1"/>
          </p:nvPr>
        </p:nvSpPr>
        <p:spPr>
          <a:xfrm>
            <a:off x="5986272" y="3651047"/>
            <a:ext cx="5370576" cy="911117"/>
          </a:xfrm>
        </p:spPr>
        <p:txBody>
          <a:bodyPr>
            <a:normAutofit/>
          </a:bodyPr>
          <a:lstStyle/>
          <a:p>
            <a:pPr algn="l"/>
            <a:r>
              <a:rPr lang="en-IN" sz="2000" dirty="0">
                <a:solidFill>
                  <a:srgbClr val="FFFFFF"/>
                </a:solidFill>
              </a:rPr>
              <a:t>Multivariate Linear Regression </a:t>
            </a:r>
          </a:p>
        </p:txBody>
      </p:sp>
      <p:sp>
        <p:nvSpPr>
          <p:cNvPr id="2" name="Title 1">
            <a:extLst>
              <a:ext uri="{FF2B5EF4-FFF2-40B4-BE49-F238E27FC236}">
                <a16:creationId xmlns:a16="http://schemas.microsoft.com/office/drawing/2014/main" xmlns="" id="{E8C202D0-8124-4A31-9E47-AFB3B7E158F5}"/>
              </a:ext>
            </a:extLst>
          </p:cNvPr>
          <p:cNvSpPr>
            <a:spLocks noGrp="1"/>
          </p:cNvSpPr>
          <p:nvPr>
            <p:ph type="ctrTitle"/>
          </p:nvPr>
        </p:nvSpPr>
        <p:spPr>
          <a:xfrm>
            <a:off x="5673747" y="1408814"/>
            <a:ext cx="5683102" cy="2235277"/>
          </a:xfrm>
        </p:spPr>
        <p:txBody>
          <a:bodyPr>
            <a:normAutofit/>
          </a:bodyPr>
          <a:lstStyle/>
          <a:p>
            <a:pPr algn="l"/>
            <a:r>
              <a:rPr lang="en-IN" sz="3800" dirty="0">
                <a:solidFill>
                  <a:srgbClr val="FFFFFF"/>
                </a:solidFill>
              </a:rPr>
              <a:t>Multivariate Regression Approach to Predict House Prices: with data of  house Prices of Ames, Iowa</a:t>
            </a:r>
          </a:p>
        </p:txBody>
      </p:sp>
    </p:spTree>
    <p:extLst>
      <p:ext uri="{BB962C8B-B14F-4D97-AF65-F5344CB8AC3E}">
        <p14:creationId xmlns:p14="http://schemas.microsoft.com/office/powerpoint/2010/main" val="2158490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xmlns="" id="{12C63567-9A18-430B-817B-152D609F572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AE59DE5-0266-400B-910C-4FEA743F91D0}"/>
              </a:ext>
            </a:extLst>
          </p:cNvPr>
          <p:cNvSpPr>
            <a:spLocks noGrp="1"/>
          </p:cNvSpPr>
          <p:nvPr>
            <p:ph type="title"/>
          </p:nvPr>
        </p:nvSpPr>
        <p:spPr>
          <a:xfrm>
            <a:off x="6567955" y="543070"/>
            <a:ext cx="4785837" cy="1681825"/>
          </a:xfrm>
        </p:spPr>
        <p:txBody>
          <a:bodyPr vert="horz" lIns="91440" tIns="45720" rIns="91440" bIns="45720" rtlCol="0" anchor="ctr">
            <a:normAutofit/>
          </a:bodyPr>
          <a:lstStyle/>
          <a:p>
            <a:r>
              <a:rPr lang="en-US" sz="2200" kern="1200">
                <a:solidFill>
                  <a:schemeClr val="tx1"/>
                </a:solidFill>
                <a:latin typeface="+mj-lt"/>
                <a:ea typeface="+mj-ea"/>
                <a:cs typeface="+mj-cs"/>
              </a:rPr>
              <a:t>Exploratory Data Analysis</a:t>
            </a:r>
            <a:br>
              <a:rPr lang="en-US" sz="2200" kern="1200">
                <a:solidFill>
                  <a:schemeClr val="tx1"/>
                </a:solidFill>
                <a:latin typeface="+mj-lt"/>
                <a:ea typeface="+mj-ea"/>
                <a:cs typeface="+mj-cs"/>
              </a:rPr>
            </a:br>
            <a:r>
              <a:rPr lang="en-US" sz="2200" kern="1200">
                <a:solidFill>
                  <a:schemeClr val="tx1"/>
                </a:solidFill>
                <a:latin typeface="+mj-lt"/>
                <a:ea typeface="+mj-ea"/>
                <a:cs typeface="+mj-cs"/>
              </a:rPr>
              <a:t>Feature Selection: Custom Encoding to reduce levels from categorical Data</a:t>
            </a:r>
            <a:br>
              <a:rPr lang="en-US" sz="2200" kern="1200">
                <a:solidFill>
                  <a:schemeClr val="tx1"/>
                </a:solidFill>
                <a:latin typeface="+mj-lt"/>
                <a:ea typeface="+mj-ea"/>
                <a:cs typeface="+mj-cs"/>
              </a:rPr>
            </a:br>
            <a:endParaRPr lang="en-US" sz="2200" kern="1200" dirty="0">
              <a:solidFill>
                <a:schemeClr val="tx1"/>
              </a:solidFill>
              <a:latin typeface="+mj-lt"/>
              <a:ea typeface="+mj-ea"/>
              <a:cs typeface="+mj-cs"/>
            </a:endParaRPr>
          </a:p>
        </p:txBody>
      </p:sp>
      <p:pic>
        <p:nvPicPr>
          <p:cNvPr id="25" name="Picture 24" descr="Chart, bar chart&#10;&#10;Description automatically generated">
            <a:extLst>
              <a:ext uri="{FF2B5EF4-FFF2-40B4-BE49-F238E27FC236}">
                <a16:creationId xmlns:a16="http://schemas.microsoft.com/office/drawing/2014/main" xmlns="" id="{7233FAD8-8D63-2943-A79B-C4A8D844A9D7}"/>
              </a:ext>
            </a:extLst>
          </p:cNvPr>
          <p:cNvPicPr>
            <a:picLocks noChangeAspect="1"/>
          </p:cNvPicPr>
          <p:nvPr/>
        </p:nvPicPr>
        <p:blipFill rotWithShape="1">
          <a:blip r:embed="rId3">
            <a:extLst>
              <a:ext uri="{28A0092B-C50C-407E-A947-70E740481C1C}">
                <a14:useLocalDpi xmlns:a14="http://schemas.microsoft.com/office/drawing/2010/main" val="0"/>
              </a:ext>
            </a:extLst>
          </a:blip>
          <a:srcRect t="2055" r="5" b="940"/>
          <a:stretch/>
        </p:blipFill>
        <p:spPr>
          <a:xfrm>
            <a:off x="-3" y="170174"/>
            <a:ext cx="3013876" cy="2054723"/>
          </a:xfrm>
          <a:prstGeom prst="rect">
            <a:avLst/>
          </a:prstGeom>
        </p:spPr>
      </p:pic>
      <p:pic>
        <p:nvPicPr>
          <p:cNvPr id="27" name="Picture 26" descr="Chart&#10;&#10;Description automatically generated">
            <a:extLst>
              <a:ext uri="{FF2B5EF4-FFF2-40B4-BE49-F238E27FC236}">
                <a16:creationId xmlns:a16="http://schemas.microsoft.com/office/drawing/2014/main" xmlns="" id="{292EFB79-1ACB-8748-8C1C-0ACF26599758}"/>
              </a:ext>
            </a:extLst>
          </p:cNvPr>
          <p:cNvPicPr>
            <a:picLocks noChangeAspect="1"/>
          </p:cNvPicPr>
          <p:nvPr/>
        </p:nvPicPr>
        <p:blipFill rotWithShape="1">
          <a:blip r:embed="rId4">
            <a:extLst>
              <a:ext uri="{28A0092B-C50C-407E-A947-70E740481C1C}">
                <a14:useLocalDpi xmlns:a14="http://schemas.microsoft.com/office/drawing/2010/main" val="0"/>
              </a:ext>
            </a:extLst>
          </a:blip>
          <a:srcRect t="2501" r="6" b="6"/>
          <a:stretch/>
        </p:blipFill>
        <p:spPr>
          <a:xfrm>
            <a:off x="3190841" y="170174"/>
            <a:ext cx="2998757" cy="2054723"/>
          </a:xfrm>
          <a:prstGeom prst="rect">
            <a:avLst/>
          </a:prstGeom>
        </p:spPr>
      </p:pic>
      <p:pic>
        <p:nvPicPr>
          <p:cNvPr id="23" name="Picture 22" descr="Chart, bar chart&#10;&#10;Description automatically generated">
            <a:extLst>
              <a:ext uri="{FF2B5EF4-FFF2-40B4-BE49-F238E27FC236}">
                <a16:creationId xmlns:a16="http://schemas.microsoft.com/office/drawing/2014/main" xmlns="" id="{9B9D4DAC-99D9-A547-9D09-FE6842462B05}"/>
              </a:ext>
            </a:extLst>
          </p:cNvPr>
          <p:cNvPicPr>
            <a:picLocks noChangeAspect="1"/>
          </p:cNvPicPr>
          <p:nvPr/>
        </p:nvPicPr>
        <p:blipFill rotWithShape="1">
          <a:blip r:embed="rId5">
            <a:extLst>
              <a:ext uri="{28A0092B-C50C-407E-A947-70E740481C1C}">
                <a14:useLocalDpi xmlns:a14="http://schemas.microsoft.com/office/drawing/2010/main" val="0"/>
              </a:ext>
            </a:extLst>
          </a:blip>
          <a:srcRect t="1459" r="6" b="1245"/>
          <a:stretch/>
        </p:blipFill>
        <p:spPr>
          <a:xfrm>
            <a:off x="20" y="2396614"/>
            <a:ext cx="3013855" cy="2060899"/>
          </a:xfrm>
          <a:prstGeom prst="rect">
            <a:avLst/>
          </a:prstGeom>
        </p:spPr>
      </p:pic>
      <p:pic>
        <p:nvPicPr>
          <p:cNvPr id="21" name="Picture 20" descr="Chart, bar chart&#10;&#10;Description automatically generated">
            <a:extLst>
              <a:ext uri="{FF2B5EF4-FFF2-40B4-BE49-F238E27FC236}">
                <a16:creationId xmlns:a16="http://schemas.microsoft.com/office/drawing/2014/main" xmlns="" id="{EC68B4B0-F9B9-3443-BAA5-E7BBFA6CF965}"/>
              </a:ext>
            </a:extLst>
          </p:cNvPr>
          <p:cNvPicPr>
            <a:picLocks noChangeAspect="1"/>
          </p:cNvPicPr>
          <p:nvPr/>
        </p:nvPicPr>
        <p:blipFill rotWithShape="1">
          <a:blip r:embed="rId6">
            <a:extLst>
              <a:ext uri="{28A0092B-C50C-407E-A947-70E740481C1C}">
                <a14:useLocalDpi xmlns:a14="http://schemas.microsoft.com/office/drawing/2010/main" val="0"/>
              </a:ext>
            </a:extLst>
          </a:blip>
          <a:srcRect t="3686" r="-6" b="-6"/>
          <a:stretch/>
        </p:blipFill>
        <p:spPr>
          <a:xfrm>
            <a:off x="3190842" y="2396614"/>
            <a:ext cx="2998756" cy="2060899"/>
          </a:xfrm>
          <a:prstGeom prst="rect">
            <a:avLst/>
          </a:prstGeom>
        </p:spPr>
      </p:pic>
      <p:pic>
        <p:nvPicPr>
          <p:cNvPr id="19" name="Picture 18" descr="A picture containing text, window blind&#10;&#10;Description automatically generated">
            <a:extLst>
              <a:ext uri="{FF2B5EF4-FFF2-40B4-BE49-F238E27FC236}">
                <a16:creationId xmlns:a16="http://schemas.microsoft.com/office/drawing/2014/main" xmlns="" id="{D999A832-F4F4-A045-BED2-2BA7CCFCEF5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3701" r="2" b="2"/>
          <a:stretch/>
        </p:blipFill>
        <p:spPr>
          <a:xfrm>
            <a:off x="-22487" y="4355228"/>
            <a:ext cx="3408625" cy="2231310"/>
          </a:xfrm>
          <a:prstGeom prst="rect">
            <a:avLst/>
          </a:prstGeom>
        </p:spPr>
      </p:pic>
      <p:pic>
        <p:nvPicPr>
          <p:cNvPr id="17" name="Content Placeholder 16" descr="Table&#10;&#10;Description automatically generated">
            <a:extLst>
              <a:ext uri="{FF2B5EF4-FFF2-40B4-BE49-F238E27FC236}">
                <a16:creationId xmlns:a16="http://schemas.microsoft.com/office/drawing/2014/main" xmlns="" id="{2B92E8D2-8CB2-AD4D-B9A2-B254118AC6D1}"/>
              </a:ext>
            </a:extLst>
          </p:cNvPr>
          <p:cNvPicPr>
            <a:picLocks noGrp="1" noChangeAspect="1"/>
          </p:cNvPicPr>
          <p:nvPr>
            <p:ph idx="1"/>
          </p:nvPr>
        </p:nvPicPr>
        <p:blipFill rotWithShape="1">
          <a:blip r:embed="rId8" cstate="print">
            <a:extLst>
              <a:ext uri="{28A0092B-C50C-407E-A947-70E740481C1C}">
                <a14:useLocalDpi xmlns:a14="http://schemas.microsoft.com/office/drawing/2010/main" val="0"/>
              </a:ext>
            </a:extLst>
          </a:blip>
          <a:srcRect r="7742" b="5"/>
          <a:stretch/>
        </p:blipFill>
        <p:spPr>
          <a:xfrm>
            <a:off x="3629393" y="4531815"/>
            <a:ext cx="3373433" cy="2054723"/>
          </a:xfrm>
          <a:prstGeom prst="rect">
            <a:avLst/>
          </a:prstGeom>
        </p:spPr>
      </p:pic>
      <p:sp>
        <p:nvSpPr>
          <p:cNvPr id="15" name="TextBox 14">
            <a:extLst>
              <a:ext uri="{FF2B5EF4-FFF2-40B4-BE49-F238E27FC236}">
                <a16:creationId xmlns:a16="http://schemas.microsoft.com/office/drawing/2014/main" xmlns="" id="{9D254572-1DEA-D74E-92AB-85B8B7D4FF4C}"/>
              </a:ext>
            </a:extLst>
          </p:cNvPr>
          <p:cNvSpPr txBox="1"/>
          <p:nvPr/>
        </p:nvSpPr>
        <p:spPr>
          <a:xfrm>
            <a:off x="6567955" y="2412009"/>
            <a:ext cx="4785837" cy="3713895"/>
          </a:xfrm>
          <a:prstGeom prst="rect">
            <a:avLst/>
          </a:prstGeom>
        </p:spPr>
        <p:txBody>
          <a:bodyPr vert="horz" lIns="91440" tIns="45720" rIns="91440" bIns="45720" rtlCol="0">
            <a:normAutofit/>
          </a:bodyPr>
          <a:lstStyle/>
          <a:p>
            <a:pPr marL="57150" indent="-228600">
              <a:lnSpc>
                <a:spcPct val="90000"/>
              </a:lnSpc>
              <a:spcAft>
                <a:spcPts val="600"/>
              </a:spcAft>
              <a:buFont typeface="Arial" panose="020B0604020202020204" pitchFamily="34" charset="0"/>
              <a:buChar char="•"/>
            </a:pPr>
            <a:r>
              <a:rPr lang="en-US" sz="2000"/>
              <a:t>Levels are reduced to 2 levels for each categorical feature . Feature with highest frequencies encoded as 1 and all other as 0</a:t>
            </a:r>
          </a:p>
          <a:p>
            <a:pPr indent="-228600">
              <a:lnSpc>
                <a:spcPct val="90000"/>
              </a:lnSpc>
              <a:spcAft>
                <a:spcPts val="600"/>
              </a:spcAft>
              <a:buFont typeface="Arial" panose="020B0604020202020204" pitchFamily="34" charset="0"/>
              <a:buChar char="•"/>
            </a:pPr>
            <a:r>
              <a:rPr lang="en-US" sz="2000"/>
              <a:t>for i in Final_Cat_Features:</a:t>
            </a:r>
          </a:p>
          <a:p>
            <a:pPr indent="-228600">
              <a:lnSpc>
                <a:spcPct val="90000"/>
              </a:lnSpc>
              <a:spcAft>
                <a:spcPts val="600"/>
              </a:spcAft>
              <a:buFont typeface="Arial" panose="020B0604020202020204" pitchFamily="34" charset="0"/>
              <a:buChar char="•"/>
            </a:pPr>
            <a:r>
              <a:rPr lang="en-US" sz="2000"/>
              <a:t>    highlevel = Final_Cat_Features[i].value_counts().index[0]           Final_Cat_Features[i]=np.where(Final_Cat_Features[i].str.contains(highlevel), 1, 0)</a:t>
            </a:r>
            <a:endParaRPr lang="en-US" sz="2000" dirty="0"/>
          </a:p>
        </p:txBody>
      </p:sp>
      <p:sp>
        <p:nvSpPr>
          <p:cNvPr id="9" name="TextBox 8">
            <a:extLst>
              <a:ext uri="{FF2B5EF4-FFF2-40B4-BE49-F238E27FC236}">
                <a16:creationId xmlns:a16="http://schemas.microsoft.com/office/drawing/2014/main" xmlns="" id="{433ADCB1-6996-426C-BA03-0FD5AACF7021}"/>
              </a:ext>
            </a:extLst>
          </p:cNvPr>
          <p:cNvSpPr txBox="1"/>
          <p:nvPr/>
        </p:nvSpPr>
        <p:spPr>
          <a:xfrm>
            <a:off x="295845" y="4131666"/>
            <a:ext cx="138908" cy="277719"/>
          </a:xfrm>
          <a:prstGeom prst="rect">
            <a:avLst/>
          </a:prstGeom>
          <a:noFill/>
        </p:spPr>
        <p:txBody>
          <a:bodyPr wrap="none" rtlCol="0">
            <a:spAutoFit/>
          </a:bodyPr>
          <a:lstStyle/>
          <a:p>
            <a:endParaRPr lang="en-US" spc="-42" dirty="0">
              <a:solidFill>
                <a:schemeClr val="bg1"/>
              </a:solidFill>
              <a:latin typeface="Montserrat"/>
              <a:cs typeface="Montserrat"/>
            </a:endParaRPr>
          </a:p>
        </p:txBody>
      </p:sp>
    </p:spTree>
    <p:extLst>
      <p:ext uri="{BB962C8B-B14F-4D97-AF65-F5344CB8AC3E}">
        <p14:creationId xmlns:p14="http://schemas.microsoft.com/office/powerpoint/2010/main" val="3655815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2B97F24A-32CE-4C1C-A50D-3016B394DC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639520"/>
            <a:ext cx="3429000" cy="1719072"/>
          </a:xfrm>
        </p:spPr>
        <p:txBody>
          <a:bodyPr vert="horz" lIns="91440" tIns="45720" rIns="91440" bIns="45720" rtlCol="0" anchor="b">
            <a:normAutofit/>
          </a:bodyPr>
          <a:lstStyle/>
          <a:p>
            <a:r>
              <a:rPr lang="en-US" sz="3000" kern="1200">
                <a:solidFill>
                  <a:schemeClr val="tx1"/>
                </a:solidFill>
                <a:latin typeface="+mj-lt"/>
                <a:ea typeface="+mj-ea"/>
                <a:cs typeface="+mj-cs"/>
              </a:rPr>
              <a:t>EDA- Target variable Vs. Independent variables</a:t>
            </a:r>
          </a:p>
        </p:txBody>
      </p:sp>
      <p:sp>
        <p:nvSpPr>
          <p:cNvPr id="12" name="sketch line">
            <a:extLst>
              <a:ext uri="{FF2B5EF4-FFF2-40B4-BE49-F238E27FC236}">
                <a16:creationId xmlns:a16="http://schemas.microsoft.com/office/drawing/2014/main" xmlns="" id="{CD8B4F24-440B-49E9-B85D-733523DC064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dirty="0"/>
              <a:t>Scatter plot to show the relationship between independent variables and target variables</a:t>
            </a:r>
          </a:p>
        </p:txBody>
      </p:sp>
      <p:pic>
        <p:nvPicPr>
          <p:cNvPr id="4" name="Content Placeholder 6"/>
          <p:cNvPicPr>
            <a:picLocks noGrp="1" noChangeAspect="1"/>
          </p:cNvPicPr>
          <p:nvPr>
            <p:ph idx="1"/>
          </p:nvPr>
        </p:nvPicPr>
        <p:blipFill>
          <a:blip r:embed="rId2"/>
          <a:stretch>
            <a:fillRect/>
          </a:stretch>
        </p:blipFill>
        <p:spPr>
          <a:xfrm>
            <a:off x="4654296" y="1228440"/>
            <a:ext cx="6903720" cy="4401120"/>
          </a:xfrm>
          <a:prstGeom prst="rect">
            <a:avLst/>
          </a:prstGeom>
        </p:spPr>
      </p:pic>
    </p:spTree>
    <p:extLst>
      <p:ext uri="{BB962C8B-B14F-4D97-AF65-F5344CB8AC3E}">
        <p14:creationId xmlns:p14="http://schemas.microsoft.com/office/powerpoint/2010/main" val="2247621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4">
            <a:extLst>
              <a:ext uri="{FF2B5EF4-FFF2-40B4-BE49-F238E27FC236}">
                <a16:creationId xmlns:a16="http://schemas.microsoft.com/office/drawing/2014/main" xmlns="" id="{84ECDE7A-6944-466D-8FFE-149A29BA6BA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2" name="Rectangle 66">
            <a:extLst>
              <a:ext uri="{FF2B5EF4-FFF2-40B4-BE49-F238E27FC236}">
                <a16:creationId xmlns:a16="http://schemas.microsoft.com/office/drawing/2014/main" xmlns="" id="{B3420082-9415-44EC-802E-C77D71D59C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9" name="Rectangle 68">
            <a:extLst>
              <a:ext uri="{FF2B5EF4-FFF2-40B4-BE49-F238E27FC236}">
                <a16:creationId xmlns:a16="http://schemas.microsoft.com/office/drawing/2014/main" xmlns="" id="{55A52C45-1FCB-4636-A80F-2849B8226C0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DAE59DE5-0266-400B-910C-4FEA743F91D0}"/>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sz="2500"/>
              <a:t>Exploratory Data Analysis</a:t>
            </a:r>
            <a:br>
              <a:rPr lang="en-US" sz="2500"/>
            </a:br>
            <a:r>
              <a:rPr lang="en-US" sz="2500"/>
              <a:t>Feature Selection: Feature Ranking using KSelect and f-regression</a:t>
            </a:r>
            <a:br>
              <a:rPr lang="en-US" sz="2500"/>
            </a:br>
            <a:r>
              <a:rPr lang="en-US" sz="2500"/>
              <a:t>Removed features with low ranking selected 41 out of 54</a:t>
            </a:r>
          </a:p>
        </p:txBody>
      </p:sp>
      <p:sp>
        <p:nvSpPr>
          <p:cNvPr id="71" name="Rectangle 70">
            <a:extLst>
              <a:ext uri="{FF2B5EF4-FFF2-40B4-BE49-F238E27FC236}">
                <a16:creationId xmlns:a16="http://schemas.microsoft.com/office/drawing/2014/main" xmlns="" id="{768EB4DD-3704-43AD-92B3-C4E0C6EA92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Content Placeholder 5" descr="Chart, histogram&#10;&#10;Description automatically generated">
            <a:extLst>
              <a:ext uri="{FF2B5EF4-FFF2-40B4-BE49-F238E27FC236}">
                <a16:creationId xmlns:a16="http://schemas.microsoft.com/office/drawing/2014/main" xmlns="" id="{9280E47D-1C10-EE4A-A3F1-A7A771D4600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2753" r="-5" b="-5"/>
          <a:stretch/>
        </p:blipFill>
        <p:spPr>
          <a:xfrm>
            <a:off x="908304" y="2478024"/>
            <a:ext cx="6009855" cy="3694176"/>
          </a:xfrm>
          <a:prstGeom prst="rect">
            <a:avLst/>
          </a:prstGeom>
        </p:spPr>
      </p:pic>
      <p:sp>
        <p:nvSpPr>
          <p:cNvPr id="15" name="TextBox 14">
            <a:extLst>
              <a:ext uri="{FF2B5EF4-FFF2-40B4-BE49-F238E27FC236}">
                <a16:creationId xmlns:a16="http://schemas.microsoft.com/office/drawing/2014/main" xmlns="" id="{9D254572-1DEA-D74E-92AB-85B8B7D4FF4C}"/>
              </a:ext>
            </a:extLst>
          </p:cNvPr>
          <p:cNvSpPr txBox="1"/>
          <p:nvPr/>
        </p:nvSpPr>
        <p:spPr>
          <a:xfrm>
            <a:off x="7411453" y="2478024"/>
            <a:ext cx="3872243" cy="3694176"/>
          </a:xfrm>
          <a:prstGeom prst="rect">
            <a:avLst/>
          </a:prstGeom>
        </p:spPr>
        <p:txBody>
          <a:bodyPr vert="horz" lIns="91440" tIns="45720" rIns="91440" bIns="45720" rtlCol="0" anchor="ctr">
            <a:normAutofit/>
          </a:bodyPr>
          <a:lstStyle/>
          <a:p>
            <a:pPr marL="57150" indent="-228600">
              <a:lnSpc>
                <a:spcPct val="90000"/>
              </a:lnSpc>
              <a:spcAft>
                <a:spcPts val="600"/>
              </a:spcAft>
              <a:buFont typeface="Arial" panose="020B0604020202020204" pitchFamily="34" charset="0"/>
              <a:buChar char="•"/>
            </a:pPr>
            <a:r>
              <a:rPr lang="en-US"/>
              <a:t>from sklearn.feature_selection import SelectKBest,chi2</a:t>
            </a:r>
          </a:p>
          <a:p>
            <a:pPr marL="57150" indent="-228600">
              <a:lnSpc>
                <a:spcPct val="90000"/>
              </a:lnSpc>
              <a:spcAft>
                <a:spcPts val="600"/>
              </a:spcAft>
              <a:buFont typeface="Arial" panose="020B0604020202020204" pitchFamily="34" charset="0"/>
              <a:buChar char="•"/>
            </a:pPr>
            <a:r>
              <a:rPr lang="en-US"/>
              <a:t>from sklearn.feature_selection import f_regression</a:t>
            </a:r>
          </a:p>
          <a:p>
            <a:pPr marL="57150" indent="-228600">
              <a:lnSpc>
                <a:spcPct val="90000"/>
              </a:lnSpc>
              <a:spcAft>
                <a:spcPts val="600"/>
              </a:spcAft>
              <a:buFont typeface="Arial" panose="020B0604020202020204" pitchFamily="34" charset="0"/>
              <a:buChar char="•"/>
            </a:pPr>
            <a:endParaRPr lang="en-US"/>
          </a:p>
          <a:p>
            <a:pPr marL="57150" indent="-228600">
              <a:lnSpc>
                <a:spcPct val="90000"/>
              </a:lnSpc>
              <a:spcAft>
                <a:spcPts val="600"/>
              </a:spcAft>
              <a:buFont typeface="Arial" panose="020B0604020202020204" pitchFamily="34" charset="0"/>
              <a:buChar char="•"/>
            </a:pPr>
            <a:r>
              <a:rPr lang="en-US"/>
              <a:t>bestfeatures = SelectKBest(f_regression, k=40)</a:t>
            </a:r>
          </a:p>
          <a:p>
            <a:pPr marL="57150" indent="-228600">
              <a:lnSpc>
                <a:spcPct val="90000"/>
              </a:lnSpc>
              <a:spcAft>
                <a:spcPts val="600"/>
              </a:spcAft>
              <a:buFont typeface="Arial" panose="020B0604020202020204" pitchFamily="34" charset="0"/>
              <a:buChar char="•"/>
            </a:pPr>
            <a:r>
              <a:rPr lang="en-US"/>
              <a:t>fit = bestfeatures.fit(X, final_labels)</a:t>
            </a:r>
          </a:p>
        </p:txBody>
      </p:sp>
      <p:sp>
        <p:nvSpPr>
          <p:cNvPr id="9" name="TextBox 8">
            <a:extLst>
              <a:ext uri="{FF2B5EF4-FFF2-40B4-BE49-F238E27FC236}">
                <a16:creationId xmlns:a16="http://schemas.microsoft.com/office/drawing/2014/main" xmlns="" id="{433ADCB1-6996-426C-BA03-0FD5AACF7021}"/>
              </a:ext>
            </a:extLst>
          </p:cNvPr>
          <p:cNvSpPr txBox="1"/>
          <p:nvPr/>
        </p:nvSpPr>
        <p:spPr>
          <a:xfrm>
            <a:off x="295845" y="4131666"/>
            <a:ext cx="138908" cy="277719"/>
          </a:xfrm>
          <a:prstGeom prst="rect">
            <a:avLst/>
          </a:prstGeom>
          <a:noFill/>
        </p:spPr>
        <p:txBody>
          <a:bodyPr wrap="none" rtlCol="0">
            <a:spAutoFit/>
          </a:bodyPr>
          <a:lstStyle/>
          <a:p>
            <a:endParaRPr lang="en-US" spc="-42" dirty="0">
              <a:solidFill>
                <a:schemeClr val="bg1"/>
              </a:solidFill>
              <a:latin typeface="Montserrat"/>
              <a:cs typeface="Montserrat"/>
            </a:endParaRPr>
          </a:p>
        </p:txBody>
      </p:sp>
    </p:spTree>
    <p:extLst>
      <p:ext uri="{BB962C8B-B14F-4D97-AF65-F5344CB8AC3E}">
        <p14:creationId xmlns:p14="http://schemas.microsoft.com/office/powerpoint/2010/main" val="3183429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2" name="Rectangle 100">
            <a:extLst>
              <a:ext uri="{FF2B5EF4-FFF2-40B4-BE49-F238E27FC236}">
                <a16:creationId xmlns:a16="http://schemas.microsoft.com/office/drawing/2014/main" xmlns="" id="{105F6BA2-D606-46A0-98FE-8EA9E2D536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AE59DE5-0266-400B-910C-4FEA743F91D0}"/>
              </a:ext>
            </a:extLst>
          </p:cNvPr>
          <p:cNvSpPr>
            <a:spLocks noGrp="1"/>
          </p:cNvSpPr>
          <p:nvPr>
            <p:ph type="title"/>
          </p:nvPr>
        </p:nvSpPr>
        <p:spPr>
          <a:xfrm>
            <a:off x="731520" y="1254408"/>
            <a:ext cx="5227491" cy="2633472"/>
          </a:xfrm>
        </p:spPr>
        <p:txBody>
          <a:bodyPr vert="horz" lIns="91440" tIns="45720" rIns="91440" bIns="45720" rtlCol="0" anchor="b">
            <a:normAutofit/>
          </a:bodyPr>
          <a:lstStyle/>
          <a:p>
            <a:r>
              <a:rPr lang="en-US" sz="4200" dirty="0">
                <a:solidFill>
                  <a:schemeClr val="tx2"/>
                </a:solidFill>
              </a:rPr>
              <a:t>Exploratory Data Analysis</a:t>
            </a:r>
            <a:br>
              <a:rPr lang="en-US" sz="4200" dirty="0">
                <a:solidFill>
                  <a:schemeClr val="tx2"/>
                </a:solidFill>
              </a:rPr>
            </a:br>
            <a:r>
              <a:rPr lang="en-US" sz="4200" dirty="0">
                <a:solidFill>
                  <a:schemeClr val="tx2"/>
                </a:solidFill>
              </a:rPr>
              <a:t>Outliers Removal and numerical data scaling</a:t>
            </a:r>
          </a:p>
        </p:txBody>
      </p:sp>
      <p:sp>
        <p:nvSpPr>
          <p:cNvPr id="4" name="Content Placeholder 3">
            <a:extLst>
              <a:ext uri="{FF2B5EF4-FFF2-40B4-BE49-F238E27FC236}">
                <a16:creationId xmlns:a16="http://schemas.microsoft.com/office/drawing/2014/main" xmlns="" id="{39ABABF4-734A-8348-8518-4376EECBE538}"/>
              </a:ext>
            </a:extLst>
          </p:cNvPr>
          <p:cNvSpPr>
            <a:spLocks noGrp="1"/>
          </p:cNvSpPr>
          <p:nvPr>
            <p:ph idx="1"/>
          </p:nvPr>
        </p:nvSpPr>
        <p:spPr>
          <a:xfrm>
            <a:off x="731520" y="4069080"/>
            <a:ext cx="5218415" cy="2042605"/>
          </a:xfrm>
        </p:spPr>
        <p:txBody>
          <a:bodyPr anchor="t">
            <a:normAutofit/>
          </a:bodyPr>
          <a:lstStyle/>
          <a:p>
            <a:pPr marL="0" indent="0">
              <a:buNone/>
            </a:pPr>
            <a:r>
              <a:rPr lang="en-US" sz="1700" dirty="0">
                <a:solidFill>
                  <a:schemeClr val="tx2"/>
                </a:solidFill>
              </a:rPr>
              <a:t>REMOVING ALL OUTLIER VALUES using IQR</a:t>
            </a:r>
          </a:p>
          <a:p>
            <a:pPr marL="0" indent="0">
              <a:buNone/>
            </a:pPr>
            <a:endParaRPr lang="en-US" sz="1700" dirty="0">
              <a:solidFill>
                <a:schemeClr val="tx2"/>
              </a:solidFill>
            </a:endParaRPr>
          </a:p>
          <a:p>
            <a:r>
              <a:rPr lang="en-US" sz="1700">
                <a:solidFill>
                  <a:schemeClr val="tx2"/>
                </a:solidFill>
              </a:rPr>
              <a:t>X_Out = trainData[~((trainData </a:t>
            </a:r>
            <a:r>
              <a:rPr lang="en-US" sz="1700" dirty="0">
                <a:solidFill>
                  <a:schemeClr val="tx2"/>
                </a:solidFill>
              </a:rPr>
              <a:t>&lt; (Q1 - 1.5 * IQR)) </a:t>
            </a:r>
            <a:r>
              <a:rPr lang="en-US" sz="1700">
                <a:solidFill>
                  <a:schemeClr val="tx2"/>
                </a:solidFill>
              </a:rPr>
              <a:t>|  (trainData </a:t>
            </a:r>
            <a:r>
              <a:rPr lang="en-US" sz="1700" dirty="0">
                <a:solidFill>
                  <a:schemeClr val="tx2"/>
                </a:solidFill>
              </a:rPr>
              <a:t>&gt; (Q3 + 1.5 * IQR))).any(axis=1)]</a:t>
            </a:r>
          </a:p>
          <a:p>
            <a:r>
              <a:rPr lang="en-US" sz="1700">
                <a:solidFill>
                  <a:schemeClr val="tx2"/>
                </a:solidFill>
              </a:rPr>
              <a:t>LocaloutlierFactor</a:t>
            </a:r>
            <a:endParaRPr lang="en-US" sz="1700" dirty="0">
              <a:solidFill>
                <a:schemeClr val="tx2"/>
              </a:solidFill>
            </a:endParaRPr>
          </a:p>
          <a:p>
            <a:r>
              <a:rPr lang="en-US" sz="1700" dirty="0">
                <a:solidFill>
                  <a:schemeClr val="tx2"/>
                </a:solidFill>
              </a:rPr>
              <a:t>Isolation forest</a:t>
            </a:r>
          </a:p>
        </p:txBody>
      </p:sp>
      <p:sp>
        <p:nvSpPr>
          <p:cNvPr id="164" name="Rectangle 104">
            <a:extLst>
              <a:ext uri="{FF2B5EF4-FFF2-40B4-BE49-F238E27FC236}">
                <a16:creationId xmlns:a16="http://schemas.microsoft.com/office/drawing/2014/main" xmlns="" id="{93ADD3C3-E7D1-4565-A46D-64E1390F9E5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6096000" y="0"/>
            <a:ext cx="6096000"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5" name="Group 106">
            <a:extLst>
              <a:ext uri="{FF2B5EF4-FFF2-40B4-BE49-F238E27FC236}">
                <a16:creationId xmlns:a16="http://schemas.microsoft.com/office/drawing/2014/main" xmlns="" id="{EB39E476-3570-4ACC-A9EA-AF40064E109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8797952" y="80097"/>
            <a:ext cx="338328" cy="182880"/>
            <a:chOff x="4089400" y="933450"/>
            <a:chExt cx="338328" cy="341938"/>
          </a:xfrm>
        </p:grpSpPr>
        <p:cxnSp>
          <p:nvCxnSpPr>
            <p:cNvPr id="108" name="Straight Connector 107">
              <a:extLst>
                <a:ext uri="{FF2B5EF4-FFF2-40B4-BE49-F238E27FC236}">
                  <a16:creationId xmlns:a16="http://schemas.microsoft.com/office/drawing/2014/main" xmlns="" id="{C7C957BF-3B5B-4BB9-9548-B26F010A15CF}"/>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4258564" y="933450"/>
              <a:ext cx="0" cy="341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xmlns="" id="{8B6DBEFF-71C0-4054-9A7F-2D0436D1AD39}"/>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4089400" y="1104419"/>
              <a:ext cx="33832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1" name="Picture 10" descr="Chart, line chart&#10;&#10;Description automatically generated">
            <a:extLst>
              <a:ext uri="{FF2B5EF4-FFF2-40B4-BE49-F238E27FC236}">
                <a16:creationId xmlns:a16="http://schemas.microsoft.com/office/drawing/2014/main" xmlns="" id="{C6DC01F9-63B7-7544-A3DD-56D0C48EEBEE}"/>
              </a:ext>
            </a:extLst>
          </p:cNvPr>
          <p:cNvPicPr>
            <a:picLocks noChangeAspect="1"/>
          </p:cNvPicPr>
          <p:nvPr/>
        </p:nvPicPr>
        <p:blipFill>
          <a:blip r:embed="rId3" cstate="print">
            <a:duotone>
              <a:prstClr val="black"/>
              <a:prstClr val="white"/>
            </a:duotone>
            <a:extLst>
              <a:ext uri="{28A0092B-C50C-407E-A947-70E740481C1C}">
                <a14:useLocalDpi xmlns:a14="http://schemas.microsoft.com/office/drawing/2010/main" val="0"/>
              </a:ext>
            </a:extLst>
          </a:blip>
          <a:stretch>
            <a:fillRect/>
          </a:stretch>
        </p:blipFill>
        <p:spPr>
          <a:xfrm>
            <a:off x="7156677" y="320271"/>
            <a:ext cx="3730771" cy="1044615"/>
          </a:xfrm>
          <a:prstGeom prst="rect">
            <a:avLst/>
          </a:prstGeom>
        </p:spPr>
      </p:pic>
      <p:pic>
        <p:nvPicPr>
          <p:cNvPr id="13" name="Picture 12" descr="Chart&#10;&#10;Description automatically generated">
            <a:extLst>
              <a:ext uri="{FF2B5EF4-FFF2-40B4-BE49-F238E27FC236}">
                <a16:creationId xmlns:a16="http://schemas.microsoft.com/office/drawing/2014/main" xmlns="" id="{A85968A3-961C-8B4D-BA2C-E2C7FA27DCCF}"/>
              </a:ext>
            </a:extLst>
          </p:cNvPr>
          <p:cNvPicPr>
            <a:picLocks noChangeAspect="1"/>
          </p:cNvPicPr>
          <p:nvPr/>
        </p:nvPicPr>
        <p:blipFill>
          <a:blip r:embed="rId4" cstate="print">
            <a:duotone>
              <a:prstClr val="black"/>
              <a:prstClr val="white"/>
            </a:duotone>
            <a:extLst>
              <a:ext uri="{28A0092B-C50C-407E-A947-70E740481C1C}">
                <a14:useLocalDpi xmlns:a14="http://schemas.microsoft.com/office/drawing/2010/main" val="0"/>
              </a:ext>
            </a:extLst>
          </a:blip>
          <a:stretch>
            <a:fillRect/>
          </a:stretch>
        </p:blipFill>
        <p:spPr>
          <a:xfrm>
            <a:off x="7156677" y="1885140"/>
            <a:ext cx="3730771" cy="1025961"/>
          </a:xfrm>
          <a:prstGeom prst="rect">
            <a:avLst/>
          </a:prstGeom>
        </p:spPr>
      </p:pic>
      <p:pic>
        <p:nvPicPr>
          <p:cNvPr id="6" name="Picture 5" descr="Chart&#10;&#10;Description automatically generated">
            <a:extLst>
              <a:ext uri="{FF2B5EF4-FFF2-40B4-BE49-F238E27FC236}">
                <a16:creationId xmlns:a16="http://schemas.microsoft.com/office/drawing/2014/main" xmlns="" id="{02E1AC1E-DBEB-8B4C-8BD6-0631B610CF23}"/>
              </a:ext>
            </a:extLst>
          </p:cNvPr>
          <p:cNvPicPr>
            <a:picLocks noChangeAspect="1"/>
          </p:cNvPicPr>
          <p:nvPr/>
        </p:nvPicPr>
        <p:blipFill>
          <a:blip r:embed="rId5" cstate="print">
            <a:duotone>
              <a:prstClr val="black"/>
              <a:prstClr val="white"/>
            </a:duotone>
            <a:extLst>
              <a:ext uri="{28A0092B-C50C-407E-A947-70E740481C1C}">
                <a14:useLocalDpi xmlns:a14="http://schemas.microsoft.com/office/drawing/2010/main" val="0"/>
              </a:ext>
            </a:extLst>
          </a:blip>
          <a:stretch>
            <a:fillRect/>
          </a:stretch>
        </p:blipFill>
        <p:spPr>
          <a:xfrm>
            <a:off x="7156677" y="3450008"/>
            <a:ext cx="3730771" cy="1025961"/>
          </a:xfrm>
          <a:prstGeom prst="rect">
            <a:avLst/>
          </a:prstGeom>
        </p:spPr>
      </p:pic>
      <p:pic>
        <p:nvPicPr>
          <p:cNvPr id="8" name="Picture 7" descr="Chart, line chart&#10;&#10;Description automatically generated">
            <a:extLst>
              <a:ext uri="{FF2B5EF4-FFF2-40B4-BE49-F238E27FC236}">
                <a16:creationId xmlns:a16="http://schemas.microsoft.com/office/drawing/2014/main" xmlns="" id="{FADB4099-30FF-ED43-BCFA-FED7B8B6C476}"/>
              </a:ext>
            </a:extLst>
          </p:cNvPr>
          <p:cNvPicPr>
            <a:picLocks noChangeAspect="1"/>
          </p:cNvPicPr>
          <p:nvPr/>
        </p:nvPicPr>
        <p:blipFill>
          <a:blip r:embed="rId6" cstate="print">
            <a:duotone>
              <a:prstClr val="black"/>
              <a:prstClr val="white"/>
            </a:duotone>
            <a:extLst>
              <a:ext uri="{28A0092B-C50C-407E-A947-70E740481C1C}">
                <a14:useLocalDpi xmlns:a14="http://schemas.microsoft.com/office/drawing/2010/main" val="0"/>
              </a:ext>
            </a:extLst>
          </a:blip>
          <a:stretch>
            <a:fillRect/>
          </a:stretch>
        </p:blipFill>
        <p:spPr>
          <a:xfrm>
            <a:off x="7156677" y="5014878"/>
            <a:ext cx="3730771" cy="1025961"/>
          </a:xfrm>
          <a:prstGeom prst="rect">
            <a:avLst/>
          </a:prstGeom>
        </p:spPr>
      </p:pic>
      <p:cxnSp>
        <p:nvCxnSpPr>
          <p:cNvPr id="166" name="Straight Connector 110">
            <a:extLst>
              <a:ext uri="{FF2B5EF4-FFF2-40B4-BE49-F238E27FC236}">
                <a16:creationId xmlns:a16="http://schemas.microsoft.com/office/drawing/2014/main" xmlns="" id="{0225CE55-1671-48A8-86DE-EE5EFC07D1A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H="1">
            <a:off x="840441" y="6522756"/>
            <a:ext cx="10717187" cy="0"/>
          </a:xfrm>
          <a:prstGeom prst="line">
            <a:avLst/>
          </a:prstGeom>
          <a:ln w="12700" cap="sq">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67" name="Group 112">
            <a:extLst>
              <a:ext uri="{FF2B5EF4-FFF2-40B4-BE49-F238E27FC236}">
                <a16:creationId xmlns:a16="http://schemas.microsoft.com/office/drawing/2014/main" xmlns="" id="{9682AD5D-C28A-4E7C-8173-5358AAD965C0}"/>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2829917" y="6400800"/>
            <a:ext cx="338328" cy="240175"/>
            <a:chOff x="4089400" y="933450"/>
            <a:chExt cx="338328" cy="341938"/>
          </a:xfrm>
        </p:grpSpPr>
        <p:cxnSp>
          <p:nvCxnSpPr>
            <p:cNvPr id="114" name="Straight Connector 113">
              <a:extLst>
                <a:ext uri="{FF2B5EF4-FFF2-40B4-BE49-F238E27FC236}">
                  <a16:creationId xmlns:a16="http://schemas.microsoft.com/office/drawing/2014/main" xmlns="" id="{9A93BE60-F28A-43AB-AD84-7DABDFA645A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4258564" y="933450"/>
              <a:ext cx="0" cy="341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xmlns="" id="{BA11C9A9-8C9A-4414-BA61-745A310AE79C}"/>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4089400" y="1104419"/>
              <a:ext cx="33832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xmlns="" id="{433ADCB1-6996-426C-BA03-0FD5AACF7021}"/>
              </a:ext>
            </a:extLst>
          </p:cNvPr>
          <p:cNvSpPr txBox="1"/>
          <p:nvPr/>
        </p:nvSpPr>
        <p:spPr>
          <a:xfrm>
            <a:off x="295845" y="4131666"/>
            <a:ext cx="138908" cy="277719"/>
          </a:xfrm>
          <a:prstGeom prst="rect">
            <a:avLst/>
          </a:prstGeom>
          <a:noFill/>
        </p:spPr>
        <p:txBody>
          <a:bodyPr wrap="none" rtlCol="0">
            <a:spAutoFit/>
          </a:bodyPr>
          <a:lstStyle/>
          <a:p>
            <a:endParaRPr lang="en-US" spc="-42" dirty="0">
              <a:solidFill>
                <a:schemeClr val="bg1"/>
              </a:solidFill>
              <a:latin typeface="Montserrat"/>
              <a:cs typeface="Montserrat"/>
            </a:endParaRPr>
          </a:p>
        </p:txBody>
      </p:sp>
    </p:spTree>
    <p:extLst>
      <p:ext uri="{BB962C8B-B14F-4D97-AF65-F5344CB8AC3E}">
        <p14:creationId xmlns:p14="http://schemas.microsoft.com/office/powerpoint/2010/main" val="66462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xmlns="" id="{777A147A-9ED8-46B4-8660-1B3C2AA880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548640"/>
            <a:ext cx="3600860" cy="5431536"/>
          </a:xfrm>
        </p:spPr>
        <p:txBody>
          <a:bodyPr>
            <a:normAutofit/>
          </a:bodyPr>
          <a:lstStyle/>
          <a:p>
            <a:r>
              <a:rPr lang="en-IN" sz="5400" dirty="0"/>
              <a:t>Regression Models-Parametric</a:t>
            </a:r>
          </a:p>
        </p:txBody>
      </p:sp>
      <p:sp>
        <p:nvSpPr>
          <p:cNvPr id="45" name="sketch line">
            <a:extLst>
              <a:ext uri="{FF2B5EF4-FFF2-40B4-BE49-F238E27FC236}">
                <a16:creationId xmlns:a16="http://schemas.microsoft.com/office/drawing/2014/main" xmlns="" id="{5D6C15A0-C087-4593-8414-2B4EC1CDC3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ntent Placeholder 2"/>
          <p:cNvSpPr>
            <a:spLocks noGrp="1"/>
          </p:cNvSpPr>
          <p:nvPr>
            <p:ph idx="1"/>
          </p:nvPr>
        </p:nvSpPr>
        <p:spPr>
          <a:xfrm>
            <a:off x="5126418" y="552091"/>
            <a:ext cx="6224335" cy="5431536"/>
          </a:xfrm>
        </p:spPr>
        <p:txBody>
          <a:bodyPr anchor="ctr">
            <a:normAutofit/>
          </a:bodyPr>
          <a:lstStyle/>
          <a:p>
            <a:r>
              <a:rPr lang="en-IN" sz="1500" b="1" dirty="0"/>
              <a:t>Linear Regression</a:t>
            </a:r>
            <a:r>
              <a:rPr lang="en-IN" sz="1500" dirty="0"/>
              <a:t> - </a:t>
            </a:r>
            <a:r>
              <a:rPr lang="en-GB" sz="1500" dirty="0"/>
              <a:t>Linear Regression establishes a relationship between dependent variable (Y) and one or more independent variables (X) using a best fit straight line (also known as regression line).</a:t>
            </a:r>
          </a:p>
          <a:p>
            <a:pPr marL="0" indent="0">
              <a:buNone/>
            </a:pPr>
            <a:r>
              <a:rPr lang="en-GB" sz="1500" dirty="0"/>
              <a:t>Equation:  </a:t>
            </a:r>
            <a:r>
              <a:rPr lang="en-IN" sz="1500" b="1" dirty="0"/>
              <a:t>Y=</a:t>
            </a:r>
            <a:r>
              <a:rPr lang="en-IN" sz="1500" b="1"/>
              <a:t>a+b</a:t>
            </a:r>
            <a:r>
              <a:rPr lang="en-IN" sz="1500" b="1" dirty="0"/>
              <a:t>*X + e</a:t>
            </a:r>
            <a:r>
              <a:rPr lang="en-GB" sz="1500" b="1" dirty="0"/>
              <a:t>. </a:t>
            </a:r>
            <a:r>
              <a:rPr lang="en-IN" sz="1500" dirty="0"/>
              <a:t>Best fit by reducing sum of squares of error:</a:t>
            </a:r>
          </a:p>
          <a:p>
            <a:r>
              <a:rPr lang="en-IN" sz="1500" b="1" dirty="0"/>
              <a:t>Ridge Regression</a:t>
            </a:r>
            <a:r>
              <a:rPr lang="en-IN" sz="1500" dirty="0"/>
              <a:t> - </a:t>
            </a:r>
            <a:r>
              <a:rPr lang="en-US" sz="1500" dirty="0"/>
              <a:t>Ridge Regression is used whenever there is collinearity (strong correlation) amongst the predictor variables. By adding degree of bias to regression estimator reduces standard error</a:t>
            </a:r>
          </a:p>
          <a:p>
            <a:pPr marL="0" indent="0">
              <a:buNone/>
            </a:pPr>
            <a:r>
              <a:rPr lang="en-IN" sz="1500" dirty="0"/>
              <a:t>y=</a:t>
            </a:r>
            <a:r>
              <a:rPr lang="en-IN" sz="1500"/>
              <a:t>a+b</a:t>
            </a:r>
            <a:r>
              <a:rPr lang="en-IN" sz="1500" dirty="0"/>
              <a:t>*</a:t>
            </a:r>
            <a:r>
              <a:rPr lang="en-IN" sz="1500"/>
              <a:t>x+e</a:t>
            </a:r>
            <a:r>
              <a:rPr lang="en-IN" sz="1500" dirty="0"/>
              <a:t> (error term),  [error term is the value needed to correct for a prediction error between the observed and predicted value]</a:t>
            </a:r>
            <a:endParaRPr lang="en-IN" sz="1500" b="1" dirty="0"/>
          </a:p>
          <a:p>
            <a:r>
              <a:rPr lang="en-IN" sz="1500" b="1" dirty="0"/>
              <a:t>Lasso Regression</a:t>
            </a:r>
            <a:r>
              <a:rPr lang="en-IN" sz="1500" dirty="0"/>
              <a:t>- </a:t>
            </a:r>
            <a:r>
              <a:rPr lang="en-GB" sz="1500" dirty="0"/>
              <a:t>Similar to Ridge Regression, Lasso (Least Absolute Shrinkage and Selection Operator) also penalizes the absolute size of the regression coefficients. </a:t>
            </a:r>
            <a:r>
              <a:rPr lang="en-IN" sz="1500" dirty="0"/>
              <a:t> </a:t>
            </a:r>
          </a:p>
          <a:p>
            <a:pPr marL="0" indent="0">
              <a:buNone/>
            </a:pPr>
            <a:r>
              <a:rPr lang="en-IN" sz="1500" dirty="0"/>
              <a:t>This leads to penalizing (or equivalently constraining the sum of the absolute values of the estimates) values which causes some of the parameter estimates to turn out exactly zero. </a:t>
            </a:r>
          </a:p>
          <a:p>
            <a:pPr marL="0" indent="0">
              <a:buNone/>
            </a:pPr>
            <a:r>
              <a:rPr lang="en-IN" sz="1500" dirty="0"/>
              <a:t>Larger the penalty applied, further the estimates get shrunk towards absolute zero. This results to variable selection out of given n variables</a:t>
            </a:r>
          </a:p>
          <a:p>
            <a:r>
              <a:rPr lang="en-IN" sz="1500" b="1"/>
              <a:t>ElasticNet</a:t>
            </a:r>
            <a:r>
              <a:rPr lang="en-IN" sz="1500" b="1" dirty="0"/>
              <a:t> Regression</a:t>
            </a:r>
            <a:r>
              <a:rPr lang="en-IN" sz="1500" dirty="0"/>
              <a:t>- </a:t>
            </a:r>
            <a:r>
              <a:rPr lang="en-GB" sz="1500"/>
              <a:t>ElasticNet</a:t>
            </a:r>
            <a:r>
              <a:rPr lang="en-GB" sz="1500" dirty="0"/>
              <a:t> is hybrid of Lasso and Ridge Regression techniques. It is trained with L1 and L2 prior as regularized. Elastic-net is useful when there are multiple features which are correlated. Lasso is likely to pick one of these at random, while elastic-net is likely to pick both.</a:t>
            </a:r>
            <a:endParaRPr lang="en-IN" sz="1500" dirty="0"/>
          </a:p>
          <a:p>
            <a:pPr marL="0" indent="0">
              <a:buNone/>
            </a:pPr>
            <a:endParaRPr lang="en-IN" sz="1500" dirty="0"/>
          </a:p>
        </p:txBody>
      </p:sp>
    </p:spTree>
    <p:extLst>
      <p:ext uri="{BB962C8B-B14F-4D97-AF65-F5344CB8AC3E}">
        <p14:creationId xmlns:p14="http://schemas.microsoft.com/office/powerpoint/2010/main" val="1920482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xmlns="" id="{2B97F24A-32CE-4C1C-A50D-3016B394DC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639520"/>
            <a:ext cx="3429000" cy="1719072"/>
          </a:xfrm>
        </p:spPr>
        <p:txBody>
          <a:bodyPr anchor="b">
            <a:normAutofit fontScale="90000"/>
          </a:bodyPr>
          <a:lstStyle/>
          <a:p>
            <a:r>
              <a:rPr lang="en-IN" sz="5400" dirty="0"/>
              <a:t>Regression Models-non Parametric</a:t>
            </a:r>
          </a:p>
        </p:txBody>
      </p:sp>
      <p:sp>
        <p:nvSpPr>
          <p:cNvPr id="38" name="sketch line">
            <a:extLst>
              <a:ext uri="{FF2B5EF4-FFF2-40B4-BE49-F238E27FC236}">
                <a16:creationId xmlns:a16="http://schemas.microsoft.com/office/drawing/2014/main" xmlns="" id="{CD8B4F24-440B-49E9-B85D-733523DC064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ntent Placeholder 2"/>
          <p:cNvSpPr>
            <a:spLocks noGrp="1"/>
          </p:cNvSpPr>
          <p:nvPr>
            <p:ph idx="1"/>
          </p:nvPr>
        </p:nvSpPr>
        <p:spPr>
          <a:xfrm>
            <a:off x="630936" y="2807208"/>
            <a:ext cx="3429000" cy="3410712"/>
          </a:xfrm>
        </p:spPr>
        <p:txBody>
          <a:bodyPr anchor="t">
            <a:normAutofit/>
          </a:bodyPr>
          <a:lstStyle/>
          <a:p>
            <a:pPr marL="0" indent="0">
              <a:buNone/>
            </a:pPr>
            <a:endParaRPr lang="en-IN" sz="1500" dirty="0"/>
          </a:p>
          <a:p>
            <a:r>
              <a:rPr lang="en-IN" sz="1500" b="1" dirty="0"/>
              <a:t>Decision Tree</a:t>
            </a:r>
            <a:r>
              <a:rPr lang="en-IN" sz="1500" dirty="0"/>
              <a:t> - </a:t>
            </a:r>
            <a:r>
              <a:rPr lang="en-GB" sz="1500" dirty="0"/>
              <a:t>The decision tree Algorithm belongs to the family of supervised machine learning algorithms. It can be used for both a classification problem as well as for regression problem. The goal of this algorithm is to create a model that predicts the value of a target variable, for which the decision tree uses the tree representation to solve the problem in which the leaf node corresponds to a class label and attributes are represented on the internal node of the tree.</a:t>
            </a:r>
          </a:p>
        </p:txBody>
      </p:sp>
      <p:pic>
        <p:nvPicPr>
          <p:cNvPr id="6" name="Picture 5"/>
          <p:cNvPicPr>
            <a:picLocks noChangeAspect="1"/>
          </p:cNvPicPr>
          <p:nvPr/>
        </p:nvPicPr>
        <p:blipFill>
          <a:blip r:embed="rId2"/>
          <a:stretch>
            <a:fillRect/>
          </a:stretch>
        </p:blipFill>
        <p:spPr>
          <a:xfrm>
            <a:off x="4482895" y="1137009"/>
            <a:ext cx="7552851" cy="4859530"/>
          </a:xfrm>
          <a:prstGeom prst="rect">
            <a:avLst/>
          </a:prstGeom>
        </p:spPr>
      </p:pic>
    </p:spTree>
    <p:extLst>
      <p:ext uri="{BB962C8B-B14F-4D97-AF65-F5344CB8AC3E}">
        <p14:creationId xmlns:p14="http://schemas.microsoft.com/office/powerpoint/2010/main" val="2603541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1" name="Rectangle 126">
            <a:extLst>
              <a:ext uri="{FF2B5EF4-FFF2-40B4-BE49-F238E27FC236}">
                <a16:creationId xmlns:a16="http://schemas.microsoft.com/office/drawing/2014/main" xmlns="" id="{BCED4D40-4B67-4331-AC48-79B82B4A47D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AE59DE5-0266-400B-910C-4FEA743F91D0}"/>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Model Training </a:t>
            </a:r>
          </a:p>
        </p:txBody>
      </p:sp>
      <p:sp>
        <p:nvSpPr>
          <p:cNvPr id="132" name="sketch line">
            <a:extLst>
              <a:ext uri="{FF2B5EF4-FFF2-40B4-BE49-F238E27FC236}">
                <a16:creationId xmlns:a16="http://schemas.microsoft.com/office/drawing/2014/main" xmlns="" id="{670CEDEF-4F34-412E-84EE-329C1E936AF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xmlns="" id="{433ADCB1-6996-426C-BA03-0FD5AACF7021}"/>
              </a:ext>
            </a:extLst>
          </p:cNvPr>
          <p:cNvSpPr txBox="1"/>
          <p:nvPr/>
        </p:nvSpPr>
        <p:spPr>
          <a:xfrm>
            <a:off x="295845" y="4131666"/>
            <a:ext cx="138908" cy="277719"/>
          </a:xfrm>
          <a:prstGeom prst="rect">
            <a:avLst/>
          </a:prstGeom>
          <a:noFill/>
        </p:spPr>
        <p:txBody>
          <a:bodyPr wrap="none" rtlCol="0">
            <a:spAutoFit/>
          </a:bodyPr>
          <a:lstStyle/>
          <a:p>
            <a:endParaRPr lang="en-US" spc="-42" dirty="0">
              <a:solidFill>
                <a:schemeClr val="bg1"/>
              </a:solidFill>
              <a:latin typeface="Montserrat"/>
              <a:cs typeface="Montserrat"/>
            </a:endParaRPr>
          </a:p>
        </p:txBody>
      </p:sp>
      <p:graphicFrame>
        <p:nvGraphicFramePr>
          <p:cNvPr id="6" name="Table 6">
            <a:extLst>
              <a:ext uri="{FF2B5EF4-FFF2-40B4-BE49-F238E27FC236}">
                <a16:creationId xmlns:a16="http://schemas.microsoft.com/office/drawing/2014/main" xmlns="" id="{727A9092-9C74-284A-8437-657E15F1904C}"/>
              </a:ext>
            </a:extLst>
          </p:cNvPr>
          <p:cNvGraphicFramePr>
            <a:graphicFrameLocks noGrp="1"/>
          </p:cNvGraphicFramePr>
          <p:nvPr>
            <p:extLst>
              <p:ext uri="{D42A27DB-BD31-4B8C-83A1-F6EECF244321}">
                <p14:modId xmlns:p14="http://schemas.microsoft.com/office/powerpoint/2010/main" val="2902123529"/>
              </p:ext>
            </p:extLst>
          </p:nvPr>
        </p:nvGraphicFramePr>
        <p:xfrm>
          <a:off x="907900" y="2267712"/>
          <a:ext cx="10450156" cy="3586356"/>
        </p:xfrm>
        <a:graphic>
          <a:graphicData uri="http://schemas.openxmlformats.org/drawingml/2006/table">
            <a:tbl>
              <a:tblPr firstRow="1" bandRow="1">
                <a:tableStyleId>{5C22544A-7EE6-4342-B048-85BDC9FD1C3A}</a:tableStyleId>
              </a:tblPr>
              <a:tblGrid>
                <a:gridCol w="3327315">
                  <a:extLst>
                    <a:ext uri="{9D8B030D-6E8A-4147-A177-3AD203B41FA5}">
                      <a16:colId xmlns:a16="http://schemas.microsoft.com/office/drawing/2014/main" xmlns="" val="1100316781"/>
                    </a:ext>
                  </a:extLst>
                </a:gridCol>
                <a:gridCol w="2823508">
                  <a:extLst>
                    <a:ext uri="{9D8B030D-6E8A-4147-A177-3AD203B41FA5}">
                      <a16:colId xmlns:a16="http://schemas.microsoft.com/office/drawing/2014/main" xmlns="" val="59045619"/>
                    </a:ext>
                  </a:extLst>
                </a:gridCol>
                <a:gridCol w="2806715">
                  <a:extLst>
                    <a:ext uri="{9D8B030D-6E8A-4147-A177-3AD203B41FA5}">
                      <a16:colId xmlns:a16="http://schemas.microsoft.com/office/drawing/2014/main" xmlns="" val="2785768369"/>
                    </a:ext>
                  </a:extLst>
                </a:gridCol>
                <a:gridCol w="1492618">
                  <a:extLst>
                    <a:ext uri="{9D8B030D-6E8A-4147-A177-3AD203B41FA5}">
                      <a16:colId xmlns:a16="http://schemas.microsoft.com/office/drawing/2014/main" xmlns="" val="3641968092"/>
                    </a:ext>
                  </a:extLst>
                </a:gridCol>
              </a:tblGrid>
              <a:tr h="597726">
                <a:tc>
                  <a:txBody>
                    <a:bodyPr/>
                    <a:lstStyle/>
                    <a:p>
                      <a:r>
                        <a:rPr lang="en-US" sz="2800" dirty="0"/>
                        <a:t>Model</a:t>
                      </a:r>
                    </a:p>
                  </a:txBody>
                  <a:tcPr marL="142580" marR="142580" marT="71291" marB="71291"/>
                </a:tc>
                <a:tc>
                  <a:txBody>
                    <a:bodyPr/>
                    <a:lstStyle/>
                    <a:p>
                      <a:r>
                        <a:rPr lang="en-US" sz="2800" dirty="0"/>
                        <a:t>Train Accuracy</a:t>
                      </a:r>
                    </a:p>
                  </a:txBody>
                  <a:tcPr marL="142580" marR="142580" marT="71291" marB="71291"/>
                </a:tc>
                <a:tc>
                  <a:txBody>
                    <a:bodyPr/>
                    <a:lstStyle/>
                    <a:p>
                      <a:r>
                        <a:rPr lang="en-US" sz="2800"/>
                        <a:t>Test Accuracy </a:t>
                      </a:r>
                    </a:p>
                  </a:txBody>
                  <a:tcPr marL="142580" marR="142580" marT="71291" marB="71291"/>
                </a:tc>
                <a:tc>
                  <a:txBody>
                    <a:bodyPr/>
                    <a:lstStyle/>
                    <a:p>
                      <a:r>
                        <a:rPr lang="en-US" sz="2800"/>
                        <a:t>RMSE</a:t>
                      </a:r>
                    </a:p>
                  </a:txBody>
                  <a:tcPr marL="142580" marR="142580" marT="71291" marB="71291"/>
                </a:tc>
                <a:extLst>
                  <a:ext uri="{0D108BD9-81ED-4DB2-BD59-A6C34878D82A}">
                    <a16:rowId xmlns:a16="http://schemas.microsoft.com/office/drawing/2014/main" xmlns="" val="1938054774"/>
                  </a:ext>
                </a:extLst>
              </a:tr>
              <a:tr h="597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a:t>Linear Regression</a:t>
                      </a:r>
                    </a:p>
                  </a:txBody>
                  <a:tcPr marL="142580" marR="142580" marT="71291" marB="71291"/>
                </a:tc>
                <a:tc>
                  <a:txBody>
                    <a:bodyPr/>
                    <a:lstStyle/>
                    <a:p>
                      <a:r>
                        <a:rPr lang="en-US" sz="2800" dirty="0"/>
                        <a:t>.</a:t>
                      </a:r>
                      <a:r>
                        <a:rPr lang="en-US" sz="2800" dirty="0" smtClean="0"/>
                        <a:t>883</a:t>
                      </a:r>
                      <a:endParaRPr lang="en-US" sz="2800" dirty="0"/>
                    </a:p>
                  </a:txBody>
                  <a:tcPr marL="142580" marR="142580" marT="71291" marB="71291"/>
                </a:tc>
                <a:tc>
                  <a:txBody>
                    <a:bodyPr/>
                    <a:lstStyle/>
                    <a:p>
                      <a:r>
                        <a:rPr lang="en-US" sz="2800" dirty="0"/>
                        <a:t>.</a:t>
                      </a:r>
                      <a:r>
                        <a:rPr lang="en-US" sz="2800" dirty="0" smtClean="0"/>
                        <a:t>887</a:t>
                      </a:r>
                      <a:endParaRPr lang="en-US" sz="2800" dirty="0"/>
                    </a:p>
                  </a:txBody>
                  <a:tcPr marL="142580" marR="142580" marT="71291" marB="71291"/>
                </a:tc>
                <a:tc>
                  <a:txBody>
                    <a:bodyPr/>
                    <a:lstStyle/>
                    <a:p>
                      <a:r>
                        <a:rPr lang="en-US" sz="2800" dirty="0"/>
                        <a:t>.</a:t>
                      </a:r>
                      <a:r>
                        <a:rPr lang="en-US" sz="2800" dirty="0" smtClean="0"/>
                        <a:t>113</a:t>
                      </a:r>
                      <a:endParaRPr lang="en-US" sz="2800" dirty="0"/>
                    </a:p>
                  </a:txBody>
                  <a:tcPr marL="142580" marR="142580" marT="71291" marB="71291"/>
                </a:tc>
                <a:extLst>
                  <a:ext uri="{0D108BD9-81ED-4DB2-BD59-A6C34878D82A}">
                    <a16:rowId xmlns:a16="http://schemas.microsoft.com/office/drawing/2014/main" xmlns="" val="3405557144"/>
                  </a:ext>
                </a:extLst>
              </a:tr>
              <a:tr h="597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a:t>Decision Tree</a:t>
                      </a:r>
                    </a:p>
                  </a:txBody>
                  <a:tcPr marL="142580" marR="142580" marT="71291" marB="71291"/>
                </a:tc>
                <a:tc>
                  <a:txBody>
                    <a:bodyPr/>
                    <a:lstStyle/>
                    <a:p>
                      <a:r>
                        <a:rPr lang="en-US" sz="2800"/>
                        <a:t>.70</a:t>
                      </a:r>
                    </a:p>
                  </a:txBody>
                  <a:tcPr marL="142580" marR="142580" marT="71291" marB="71291"/>
                </a:tc>
                <a:tc>
                  <a:txBody>
                    <a:bodyPr/>
                    <a:lstStyle/>
                    <a:p>
                      <a:r>
                        <a:rPr lang="en-US" sz="2800"/>
                        <a:t>.65</a:t>
                      </a:r>
                    </a:p>
                  </a:txBody>
                  <a:tcPr marL="142580" marR="142580" marT="71291" marB="71291"/>
                </a:tc>
                <a:tc>
                  <a:txBody>
                    <a:bodyPr/>
                    <a:lstStyle/>
                    <a:p>
                      <a:r>
                        <a:rPr lang="en-US" sz="2800" dirty="0"/>
                        <a:t>.231</a:t>
                      </a:r>
                    </a:p>
                  </a:txBody>
                  <a:tcPr marL="142580" marR="142580" marT="71291" marB="71291"/>
                </a:tc>
                <a:extLst>
                  <a:ext uri="{0D108BD9-81ED-4DB2-BD59-A6C34878D82A}">
                    <a16:rowId xmlns:a16="http://schemas.microsoft.com/office/drawing/2014/main" xmlns="" val="164342283"/>
                  </a:ext>
                </a:extLst>
              </a:tr>
              <a:tr h="597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a:t>Lasso Regression</a:t>
                      </a:r>
                    </a:p>
                  </a:txBody>
                  <a:tcPr marL="142580" marR="142580" marT="71291" marB="71291"/>
                </a:tc>
                <a:tc>
                  <a:txBody>
                    <a:bodyPr/>
                    <a:lstStyle/>
                    <a:p>
                      <a:r>
                        <a:rPr lang="en-US" sz="2800" dirty="0"/>
                        <a:t>.</a:t>
                      </a:r>
                      <a:r>
                        <a:rPr lang="en-US" sz="2800" dirty="0" smtClean="0"/>
                        <a:t>875</a:t>
                      </a:r>
                      <a:endParaRPr lang="en-US" sz="2800" dirty="0"/>
                    </a:p>
                  </a:txBody>
                  <a:tcPr marL="142580" marR="142580" marT="71291" marB="71291"/>
                </a:tc>
                <a:tc>
                  <a:txBody>
                    <a:bodyPr/>
                    <a:lstStyle/>
                    <a:p>
                      <a:r>
                        <a:rPr lang="en-US" sz="2800" dirty="0"/>
                        <a:t>.</a:t>
                      </a:r>
                      <a:r>
                        <a:rPr lang="en-US" sz="2800" dirty="0" smtClean="0"/>
                        <a:t>891</a:t>
                      </a:r>
                      <a:endParaRPr lang="en-US" sz="2800" dirty="0"/>
                    </a:p>
                  </a:txBody>
                  <a:tcPr marL="142580" marR="142580" marT="71291" marB="71291"/>
                </a:tc>
                <a:tc>
                  <a:txBody>
                    <a:bodyPr/>
                    <a:lstStyle/>
                    <a:p>
                      <a:r>
                        <a:rPr lang="en-US" sz="2800" dirty="0"/>
                        <a:t>.</a:t>
                      </a:r>
                      <a:r>
                        <a:rPr lang="en-US" sz="2800" dirty="0" smtClean="0"/>
                        <a:t>110</a:t>
                      </a:r>
                      <a:endParaRPr lang="en-US" sz="2800" dirty="0"/>
                    </a:p>
                  </a:txBody>
                  <a:tcPr marL="142580" marR="142580" marT="71291" marB="71291"/>
                </a:tc>
                <a:extLst>
                  <a:ext uri="{0D108BD9-81ED-4DB2-BD59-A6C34878D82A}">
                    <a16:rowId xmlns:a16="http://schemas.microsoft.com/office/drawing/2014/main" xmlns="" val="2665944680"/>
                  </a:ext>
                </a:extLst>
              </a:tr>
              <a:tr h="597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a:t>Ridge Regression</a:t>
                      </a:r>
                    </a:p>
                  </a:txBody>
                  <a:tcPr marL="142580" marR="142580" marT="71291" marB="71291"/>
                </a:tc>
                <a:tc>
                  <a:txBody>
                    <a:bodyPr/>
                    <a:lstStyle/>
                    <a:p>
                      <a:r>
                        <a:rPr lang="en-US" sz="2800"/>
                        <a:t>.863</a:t>
                      </a:r>
                    </a:p>
                  </a:txBody>
                  <a:tcPr marL="142580" marR="142580" marT="71291" marB="71291"/>
                </a:tc>
                <a:tc>
                  <a:txBody>
                    <a:bodyPr/>
                    <a:lstStyle/>
                    <a:p>
                      <a:r>
                        <a:rPr lang="en-US" sz="2800" dirty="0"/>
                        <a:t>.</a:t>
                      </a:r>
                      <a:r>
                        <a:rPr lang="en-US" sz="2800" dirty="0" smtClean="0"/>
                        <a:t>866</a:t>
                      </a:r>
                      <a:endParaRPr lang="en-US" sz="2800" dirty="0"/>
                    </a:p>
                  </a:txBody>
                  <a:tcPr marL="142580" marR="142580" marT="71291" marB="71291"/>
                </a:tc>
                <a:tc>
                  <a:txBody>
                    <a:bodyPr/>
                    <a:lstStyle/>
                    <a:p>
                      <a:r>
                        <a:rPr lang="en-US" sz="2800" dirty="0"/>
                        <a:t>.</a:t>
                      </a:r>
                      <a:r>
                        <a:rPr lang="en-US" sz="2800" dirty="0" smtClean="0"/>
                        <a:t>123</a:t>
                      </a:r>
                      <a:endParaRPr lang="en-US" sz="2800" dirty="0"/>
                    </a:p>
                  </a:txBody>
                  <a:tcPr marL="142580" marR="142580" marT="71291" marB="71291"/>
                </a:tc>
                <a:extLst>
                  <a:ext uri="{0D108BD9-81ED-4DB2-BD59-A6C34878D82A}">
                    <a16:rowId xmlns:a16="http://schemas.microsoft.com/office/drawing/2014/main" xmlns="" val="916639906"/>
                  </a:ext>
                </a:extLst>
              </a:tr>
              <a:tr h="597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a:t>Elastic Net </a:t>
                      </a:r>
                    </a:p>
                  </a:txBody>
                  <a:tcPr marL="142580" marR="142580" marT="71291" marB="71291"/>
                </a:tc>
                <a:tc>
                  <a:txBody>
                    <a:bodyPr/>
                    <a:lstStyle/>
                    <a:p>
                      <a:r>
                        <a:rPr lang="en-US" sz="2800" dirty="0"/>
                        <a:t>.</a:t>
                      </a:r>
                      <a:r>
                        <a:rPr lang="en-US" sz="2800" dirty="0" smtClean="0"/>
                        <a:t>877</a:t>
                      </a:r>
                      <a:endParaRPr lang="en-US" sz="2800" dirty="0"/>
                    </a:p>
                  </a:txBody>
                  <a:tcPr marL="142580" marR="142580" marT="71291" marB="71291"/>
                </a:tc>
                <a:tc>
                  <a:txBody>
                    <a:bodyPr/>
                    <a:lstStyle/>
                    <a:p>
                      <a:r>
                        <a:rPr lang="en-US" sz="2800" dirty="0"/>
                        <a:t>.</a:t>
                      </a:r>
                      <a:r>
                        <a:rPr lang="en-US" sz="2800" dirty="0" smtClean="0"/>
                        <a:t>892</a:t>
                      </a:r>
                      <a:endParaRPr lang="en-US" sz="2800" dirty="0"/>
                    </a:p>
                  </a:txBody>
                  <a:tcPr marL="142580" marR="142580" marT="71291" marB="71291"/>
                </a:tc>
                <a:tc>
                  <a:txBody>
                    <a:bodyPr/>
                    <a:lstStyle/>
                    <a:p>
                      <a:r>
                        <a:rPr lang="en-US" sz="2800" dirty="0"/>
                        <a:t>.</a:t>
                      </a:r>
                      <a:r>
                        <a:rPr lang="en-US" sz="2800" dirty="0" smtClean="0"/>
                        <a:t>110</a:t>
                      </a:r>
                      <a:endParaRPr lang="en-US" sz="2800" dirty="0"/>
                    </a:p>
                  </a:txBody>
                  <a:tcPr marL="142580" marR="142580" marT="71291" marB="71291"/>
                </a:tc>
                <a:extLst>
                  <a:ext uri="{0D108BD9-81ED-4DB2-BD59-A6C34878D82A}">
                    <a16:rowId xmlns:a16="http://schemas.microsoft.com/office/drawing/2014/main" xmlns="" val="2103815657"/>
                  </a:ext>
                </a:extLst>
              </a:tr>
            </a:tbl>
          </a:graphicData>
        </a:graphic>
      </p:graphicFrame>
    </p:spTree>
    <p:extLst>
      <p:ext uri="{BB962C8B-B14F-4D97-AF65-F5344CB8AC3E}">
        <p14:creationId xmlns:p14="http://schemas.microsoft.com/office/powerpoint/2010/main" val="1939233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0" name="Rectangle 89">
            <a:extLst>
              <a:ext uri="{FF2B5EF4-FFF2-40B4-BE49-F238E27FC236}">
                <a16:creationId xmlns:a16="http://schemas.microsoft.com/office/drawing/2014/main" xmlns="" id="{C4879EFC-8E62-4E00-973C-C45EE9EC676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AE59DE5-0266-400B-910C-4FEA743F91D0}"/>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Summarize using k-fold</a:t>
            </a:r>
          </a:p>
        </p:txBody>
      </p:sp>
      <p:sp>
        <p:nvSpPr>
          <p:cNvPr id="92" name="sketch line">
            <a:extLst>
              <a:ext uri="{FF2B5EF4-FFF2-40B4-BE49-F238E27FC236}">
                <a16:creationId xmlns:a16="http://schemas.microsoft.com/office/drawing/2014/main" xmlns="" id="{D6A9C53F-5F90-40A5-8C85-5412D39C8C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Graphical user interface, text, application&#10;&#10;Description automatically generated">
            <a:extLst>
              <a:ext uri="{FF2B5EF4-FFF2-40B4-BE49-F238E27FC236}">
                <a16:creationId xmlns:a16="http://schemas.microsoft.com/office/drawing/2014/main" xmlns="" id="{DA43747E-BCDB-0646-872D-2B238D9FAA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040" y="2768201"/>
            <a:ext cx="5614416" cy="3354613"/>
          </a:xfrm>
          <a:prstGeom prst="rect">
            <a:avLst/>
          </a:prstGeom>
        </p:spPr>
      </p:pic>
      <p:sp>
        <p:nvSpPr>
          <p:cNvPr id="15" name="TextBox 14">
            <a:extLst>
              <a:ext uri="{FF2B5EF4-FFF2-40B4-BE49-F238E27FC236}">
                <a16:creationId xmlns:a16="http://schemas.microsoft.com/office/drawing/2014/main" xmlns="" id="{9D254572-1DEA-D74E-92AB-85B8B7D4FF4C}"/>
              </a:ext>
            </a:extLst>
          </p:cNvPr>
          <p:cNvSpPr txBox="1"/>
          <p:nvPr/>
        </p:nvSpPr>
        <p:spPr>
          <a:xfrm>
            <a:off x="5250106" y="586822"/>
            <a:ext cx="6106742" cy="1645920"/>
          </a:xfrm>
          <a:prstGeom prst="rect">
            <a:avLst/>
          </a:prstGeom>
        </p:spPr>
        <p:txBody>
          <a:bodyPr vert="horz" lIns="91440" tIns="45720" rIns="91440" bIns="45720" rtlCol="0" anchor="ctr">
            <a:normAutofit/>
          </a:bodyPr>
          <a:lstStyle/>
          <a:p>
            <a:pPr marL="57150" indent="-228600">
              <a:lnSpc>
                <a:spcPct val="90000"/>
              </a:lnSpc>
              <a:spcAft>
                <a:spcPts val="600"/>
              </a:spcAft>
              <a:buFont typeface="Arial" panose="020B0604020202020204" pitchFamily="34" charset="0"/>
              <a:buChar char="•"/>
            </a:pPr>
            <a:endParaRPr lang="en-US" dirty="0"/>
          </a:p>
        </p:txBody>
      </p:sp>
      <p:sp>
        <p:nvSpPr>
          <p:cNvPr id="9" name="TextBox 8">
            <a:extLst>
              <a:ext uri="{FF2B5EF4-FFF2-40B4-BE49-F238E27FC236}">
                <a16:creationId xmlns:a16="http://schemas.microsoft.com/office/drawing/2014/main" xmlns="" id="{433ADCB1-6996-426C-BA03-0FD5AACF7021}"/>
              </a:ext>
            </a:extLst>
          </p:cNvPr>
          <p:cNvSpPr txBox="1"/>
          <p:nvPr/>
        </p:nvSpPr>
        <p:spPr>
          <a:xfrm>
            <a:off x="295845" y="4131666"/>
            <a:ext cx="138908" cy="277719"/>
          </a:xfrm>
          <a:prstGeom prst="rect">
            <a:avLst/>
          </a:prstGeom>
          <a:noFill/>
        </p:spPr>
        <p:txBody>
          <a:bodyPr wrap="none" rtlCol="0">
            <a:spAutoFit/>
          </a:bodyPr>
          <a:lstStyle/>
          <a:p>
            <a:endParaRPr lang="en-US" spc="-42" dirty="0">
              <a:solidFill>
                <a:schemeClr val="bg1"/>
              </a:solidFill>
              <a:latin typeface="Montserrat"/>
              <a:cs typeface="Montserrat"/>
            </a:endParaRPr>
          </a:p>
        </p:txBody>
      </p:sp>
      <p:sp>
        <p:nvSpPr>
          <p:cNvPr id="3" name="Content Placeholder 2"/>
          <p:cNvSpPr>
            <a:spLocks noGrp="1"/>
          </p:cNvSpPr>
          <p:nvPr>
            <p:ph idx="1"/>
          </p:nvPr>
        </p:nvSpPr>
        <p:spPr/>
        <p:txBody>
          <a:bodyPr/>
          <a:lstStyle/>
          <a:p>
            <a:pPr marL="0" indent="0">
              <a:buNone/>
            </a:pPr>
            <a:r>
              <a:rPr lang="en-IN" dirty="0" smtClean="0"/>
              <a:t> </a:t>
            </a:r>
            <a:endParaRPr lang="en-IN" dirty="0"/>
          </a:p>
        </p:txBody>
      </p:sp>
      <p:pic>
        <p:nvPicPr>
          <p:cNvPr id="4" name="Picture 3"/>
          <p:cNvPicPr>
            <a:picLocks noChangeAspect="1"/>
          </p:cNvPicPr>
          <p:nvPr/>
        </p:nvPicPr>
        <p:blipFill>
          <a:blip r:embed="rId4"/>
          <a:stretch>
            <a:fillRect/>
          </a:stretch>
        </p:blipFill>
        <p:spPr>
          <a:xfrm>
            <a:off x="6254496" y="3429000"/>
            <a:ext cx="5631931" cy="1714066"/>
          </a:xfrm>
          <a:prstGeom prst="rect">
            <a:avLst/>
          </a:prstGeom>
        </p:spPr>
      </p:pic>
    </p:spTree>
    <p:extLst>
      <p:ext uri="{BB962C8B-B14F-4D97-AF65-F5344CB8AC3E}">
        <p14:creationId xmlns:p14="http://schemas.microsoft.com/office/powerpoint/2010/main" val="194565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7" name="Rectangle 116">
            <a:extLst>
              <a:ext uri="{FF2B5EF4-FFF2-40B4-BE49-F238E27FC236}">
                <a16:creationId xmlns:a16="http://schemas.microsoft.com/office/drawing/2014/main" xmlns="" id="{45D37F4E-DDB4-456B-97E0-9937730A039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AE59DE5-0266-400B-910C-4FEA743F91D0}"/>
              </a:ext>
            </a:extLst>
          </p:cNvPr>
          <p:cNvSpPr>
            <a:spLocks noGrp="1"/>
          </p:cNvSpPr>
          <p:nvPr>
            <p:ph type="title"/>
          </p:nvPr>
        </p:nvSpPr>
        <p:spPr>
          <a:xfrm>
            <a:off x="572493" y="238539"/>
            <a:ext cx="11018520" cy="1434415"/>
          </a:xfrm>
        </p:spPr>
        <p:txBody>
          <a:bodyPr vert="horz" lIns="91440" tIns="45720" rIns="91440" bIns="45720" rtlCol="0" anchor="b">
            <a:normAutofit/>
          </a:bodyPr>
          <a:lstStyle/>
          <a:p>
            <a:r>
              <a:rPr lang="en-US" sz="5400"/>
              <a:t>Validation curve and learning  Curve</a:t>
            </a:r>
          </a:p>
        </p:txBody>
      </p:sp>
      <p:sp>
        <p:nvSpPr>
          <p:cNvPr id="119" name="sketchy line">
            <a:extLst>
              <a:ext uri="{FF2B5EF4-FFF2-40B4-BE49-F238E27FC236}">
                <a16:creationId xmlns:a16="http://schemas.microsoft.com/office/drawing/2014/main" xmlns="" id="{B2DD41CD-8F47-4F56-AD12-4E2FF76969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xmln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xmlns="" id="{6BEAD5EC-A367-0349-8D2F-E8D69F2FFF9C}"/>
              </a:ext>
            </a:extLst>
          </p:cNvPr>
          <p:cNvSpPr>
            <a:spLocks noGrp="1"/>
          </p:cNvSpPr>
          <p:nvPr>
            <p:ph idx="1"/>
          </p:nvPr>
        </p:nvSpPr>
        <p:spPr>
          <a:xfrm>
            <a:off x="572493" y="2071316"/>
            <a:ext cx="6713552" cy="4119172"/>
          </a:xfrm>
        </p:spPr>
        <p:txBody>
          <a:bodyPr anchor="t">
            <a:normAutofit/>
          </a:bodyPr>
          <a:lstStyle/>
          <a:p>
            <a:r>
              <a:rPr lang="en-IN" sz="2200" dirty="0"/>
              <a:t> </a:t>
            </a:r>
            <a:r>
              <a:rPr lang="en-IN" sz="2200" b="1" dirty="0"/>
              <a:t>Learning curve</a:t>
            </a:r>
            <a:r>
              <a:rPr lang="en-IN" sz="2200" dirty="0"/>
              <a:t> calculated from the </a:t>
            </a:r>
            <a:r>
              <a:rPr lang="en-IN" sz="2200" b="1" dirty="0"/>
              <a:t>training</a:t>
            </a:r>
            <a:r>
              <a:rPr lang="en-IN" sz="2200" dirty="0"/>
              <a:t> dataset that gives an idea of how well the </a:t>
            </a:r>
            <a:r>
              <a:rPr lang="en-IN" sz="2200" b="1" dirty="0"/>
              <a:t>model</a:t>
            </a:r>
            <a:r>
              <a:rPr lang="en-IN" sz="2200" dirty="0"/>
              <a:t> is </a:t>
            </a:r>
            <a:r>
              <a:rPr lang="en-IN" sz="2200" b="1" dirty="0"/>
              <a:t>learning</a:t>
            </a:r>
            <a:r>
              <a:rPr lang="en-IN" sz="2200" dirty="0"/>
              <a:t>. </a:t>
            </a:r>
          </a:p>
          <a:p>
            <a:r>
              <a:rPr lang="en-IN" sz="1200" dirty="0"/>
              <a:t>Underfit</a:t>
            </a:r>
          </a:p>
          <a:p>
            <a:pPr fontAlgn="base"/>
            <a:r>
              <a:rPr lang="en-IN" sz="1200" dirty="0"/>
              <a:t>Overfit</a:t>
            </a:r>
          </a:p>
          <a:p>
            <a:pPr fontAlgn="base"/>
            <a:r>
              <a:rPr lang="en-IN" sz="1200" dirty="0"/>
              <a:t>Good Fit</a:t>
            </a:r>
          </a:p>
          <a:p>
            <a:pPr marL="0" indent="0">
              <a:buNone/>
            </a:pPr>
            <a:endParaRPr lang="en-IN" sz="2200" dirty="0"/>
          </a:p>
          <a:p>
            <a:r>
              <a:rPr lang="en-IN" sz="2200" b="1" dirty="0"/>
              <a:t>Learning curve</a:t>
            </a:r>
            <a:r>
              <a:rPr lang="en-IN" sz="2200" dirty="0"/>
              <a:t> calculated from a hold-out </a:t>
            </a:r>
            <a:r>
              <a:rPr lang="en-IN" sz="2200" b="1" dirty="0"/>
              <a:t>validation</a:t>
            </a:r>
            <a:r>
              <a:rPr lang="en-IN" sz="2200" dirty="0"/>
              <a:t> dataset that gives an idea of how well the </a:t>
            </a:r>
            <a:r>
              <a:rPr lang="en-IN" sz="2200" b="1" dirty="0"/>
              <a:t>model</a:t>
            </a:r>
            <a:r>
              <a:rPr lang="en-IN" sz="2200" dirty="0"/>
              <a:t> is generalizing.</a:t>
            </a:r>
            <a:endParaRPr lang="en-US" sz="2200" dirty="0"/>
          </a:p>
        </p:txBody>
      </p:sp>
      <p:pic>
        <p:nvPicPr>
          <p:cNvPr id="99" name="Picture 98" descr="White bulbs with a yellow one standing out">
            <a:extLst>
              <a:ext uri="{FF2B5EF4-FFF2-40B4-BE49-F238E27FC236}">
                <a16:creationId xmlns:a16="http://schemas.microsoft.com/office/drawing/2014/main" xmlns="" id="{F61D775B-AD65-49FA-A321-24FC5769A245}"/>
              </a:ext>
            </a:extLst>
          </p:cNvPr>
          <p:cNvPicPr>
            <a:picLocks noChangeAspect="1"/>
          </p:cNvPicPr>
          <p:nvPr/>
        </p:nvPicPr>
        <p:blipFill rotWithShape="1">
          <a:blip r:embed="rId3"/>
          <a:srcRect l="18112" r="17672" b="2"/>
          <a:stretch/>
        </p:blipFill>
        <p:spPr>
          <a:xfrm>
            <a:off x="7675658" y="2093976"/>
            <a:ext cx="3941064" cy="4096512"/>
          </a:xfrm>
          <a:prstGeom prst="rect">
            <a:avLst/>
          </a:prstGeom>
        </p:spPr>
      </p:pic>
      <p:sp>
        <p:nvSpPr>
          <p:cNvPr id="15" name="TextBox 14">
            <a:extLst>
              <a:ext uri="{FF2B5EF4-FFF2-40B4-BE49-F238E27FC236}">
                <a16:creationId xmlns:a16="http://schemas.microsoft.com/office/drawing/2014/main" xmlns="" id="{9D254572-1DEA-D74E-92AB-85B8B7D4FF4C}"/>
              </a:ext>
            </a:extLst>
          </p:cNvPr>
          <p:cNvSpPr txBox="1"/>
          <p:nvPr/>
        </p:nvSpPr>
        <p:spPr>
          <a:xfrm>
            <a:off x="5250106" y="586822"/>
            <a:ext cx="6106742" cy="1645920"/>
          </a:xfrm>
          <a:prstGeom prst="rect">
            <a:avLst/>
          </a:prstGeom>
        </p:spPr>
        <p:txBody>
          <a:bodyPr vert="horz" lIns="91440" tIns="45720" rIns="91440" bIns="45720" rtlCol="0" anchor="ctr">
            <a:normAutofit/>
          </a:bodyPr>
          <a:lstStyle/>
          <a:p>
            <a:pPr marL="57150" indent="-228600">
              <a:lnSpc>
                <a:spcPct val="90000"/>
              </a:lnSpc>
              <a:spcAft>
                <a:spcPts val="600"/>
              </a:spcAft>
              <a:buFont typeface="Arial" panose="020B0604020202020204" pitchFamily="34" charset="0"/>
              <a:buChar char="•"/>
            </a:pPr>
            <a:endParaRPr lang="en-US" dirty="0"/>
          </a:p>
        </p:txBody>
      </p:sp>
      <p:sp>
        <p:nvSpPr>
          <p:cNvPr id="9" name="TextBox 8">
            <a:extLst>
              <a:ext uri="{FF2B5EF4-FFF2-40B4-BE49-F238E27FC236}">
                <a16:creationId xmlns:a16="http://schemas.microsoft.com/office/drawing/2014/main" xmlns="" id="{433ADCB1-6996-426C-BA03-0FD5AACF7021}"/>
              </a:ext>
            </a:extLst>
          </p:cNvPr>
          <p:cNvSpPr txBox="1"/>
          <p:nvPr/>
        </p:nvSpPr>
        <p:spPr>
          <a:xfrm>
            <a:off x="295845" y="4131666"/>
            <a:ext cx="138908" cy="277719"/>
          </a:xfrm>
          <a:prstGeom prst="rect">
            <a:avLst/>
          </a:prstGeom>
          <a:noFill/>
        </p:spPr>
        <p:txBody>
          <a:bodyPr wrap="none" rtlCol="0">
            <a:spAutoFit/>
          </a:bodyPr>
          <a:lstStyle/>
          <a:p>
            <a:endParaRPr lang="en-US" spc="-42" dirty="0">
              <a:solidFill>
                <a:schemeClr val="bg1"/>
              </a:solidFill>
              <a:latin typeface="Montserrat"/>
              <a:cs typeface="Montserrat"/>
            </a:endParaRPr>
          </a:p>
        </p:txBody>
      </p:sp>
    </p:spTree>
    <p:extLst>
      <p:ext uri="{BB962C8B-B14F-4D97-AF65-F5344CB8AC3E}">
        <p14:creationId xmlns:p14="http://schemas.microsoft.com/office/powerpoint/2010/main" val="2010171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 name="Rectangle 101">
            <a:extLst>
              <a:ext uri="{FF2B5EF4-FFF2-40B4-BE49-F238E27FC236}">
                <a16:creationId xmlns:a16="http://schemas.microsoft.com/office/drawing/2014/main" xmlns="" id="{45D37F4E-DDB4-456B-97E0-9937730A039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AE59DE5-0266-400B-910C-4FEA743F91D0}"/>
              </a:ext>
            </a:extLst>
          </p:cNvPr>
          <p:cNvSpPr>
            <a:spLocks noGrp="1"/>
          </p:cNvSpPr>
          <p:nvPr>
            <p:ph type="title"/>
          </p:nvPr>
        </p:nvSpPr>
        <p:spPr>
          <a:xfrm>
            <a:off x="572493" y="238539"/>
            <a:ext cx="11018520" cy="1434415"/>
          </a:xfrm>
        </p:spPr>
        <p:txBody>
          <a:bodyPr vert="horz" lIns="91440" tIns="45720" rIns="91440" bIns="45720" rtlCol="0" anchor="b">
            <a:normAutofit/>
          </a:bodyPr>
          <a:lstStyle/>
          <a:p>
            <a:r>
              <a:rPr lang="en-US" sz="5400"/>
              <a:t>Validation curve and learning  Curve</a:t>
            </a:r>
          </a:p>
        </p:txBody>
      </p:sp>
      <p:sp>
        <p:nvSpPr>
          <p:cNvPr id="104" name="sketchy line">
            <a:extLst>
              <a:ext uri="{FF2B5EF4-FFF2-40B4-BE49-F238E27FC236}">
                <a16:creationId xmlns:a16="http://schemas.microsoft.com/office/drawing/2014/main" xmlns="" id="{B2DD41CD-8F47-4F56-AD12-4E2FF76969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xmln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xmlns="" id="{5AA2B985-A1EF-4044-9D9A-7C73003B4D35}"/>
              </a:ext>
            </a:extLst>
          </p:cNvPr>
          <p:cNvSpPr>
            <a:spLocks noGrp="1"/>
          </p:cNvSpPr>
          <p:nvPr>
            <p:ph idx="1"/>
          </p:nvPr>
        </p:nvSpPr>
        <p:spPr>
          <a:xfrm>
            <a:off x="572493" y="2071316"/>
            <a:ext cx="6713552" cy="4119172"/>
          </a:xfrm>
        </p:spPr>
        <p:txBody>
          <a:bodyPr anchor="t">
            <a:normAutofit/>
          </a:bodyPr>
          <a:lstStyle/>
          <a:p>
            <a:pPr marL="0" indent="0">
              <a:buNone/>
            </a:pPr>
            <a:r>
              <a:rPr lang="en-IN" sz="2200" dirty="0"/>
              <a:t>Above example shows the training curve for a classifier where training and validation scores converge to a low value. This classifier would hardly benefit from adding more training data; a more expressive model may be more appropriate.</a:t>
            </a:r>
            <a:endParaRPr lang="en-US" sz="2200" dirty="0"/>
          </a:p>
        </p:txBody>
      </p:sp>
      <p:pic>
        <p:nvPicPr>
          <p:cNvPr id="11" name="Picture 10" descr="Chart, line chart&#10;&#10;Description automatically generated">
            <a:extLst>
              <a:ext uri="{FF2B5EF4-FFF2-40B4-BE49-F238E27FC236}">
                <a16:creationId xmlns:a16="http://schemas.microsoft.com/office/drawing/2014/main" xmlns="" id="{CCD3BD49-BE01-2848-940C-83EEDA78E490}"/>
              </a:ext>
            </a:extLst>
          </p:cNvPr>
          <p:cNvPicPr>
            <a:picLocks noChangeAspect="1"/>
          </p:cNvPicPr>
          <p:nvPr/>
        </p:nvPicPr>
        <p:blipFill rotWithShape="1">
          <a:blip r:embed="rId3">
            <a:extLst>
              <a:ext uri="{28A0092B-C50C-407E-A947-70E740481C1C}">
                <a14:useLocalDpi xmlns:a14="http://schemas.microsoft.com/office/drawing/2010/main" val="0"/>
              </a:ext>
            </a:extLst>
          </a:blip>
          <a:srcRect l="26620" r="17341" b="2"/>
          <a:stretch/>
        </p:blipFill>
        <p:spPr>
          <a:xfrm>
            <a:off x="7675658" y="2093976"/>
            <a:ext cx="3941064" cy="4096512"/>
          </a:xfrm>
          <a:prstGeom prst="rect">
            <a:avLst/>
          </a:prstGeom>
        </p:spPr>
      </p:pic>
      <p:sp>
        <p:nvSpPr>
          <p:cNvPr id="15" name="TextBox 14">
            <a:extLst>
              <a:ext uri="{FF2B5EF4-FFF2-40B4-BE49-F238E27FC236}">
                <a16:creationId xmlns:a16="http://schemas.microsoft.com/office/drawing/2014/main" xmlns="" id="{9D254572-1DEA-D74E-92AB-85B8B7D4FF4C}"/>
              </a:ext>
            </a:extLst>
          </p:cNvPr>
          <p:cNvSpPr txBox="1"/>
          <p:nvPr/>
        </p:nvSpPr>
        <p:spPr>
          <a:xfrm>
            <a:off x="5250106" y="586822"/>
            <a:ext cx="6106742" cy="1645920"/>
          </a:xfrm>
          <a:prstGeom prst="rect">
            <a:avLst/>
          </a:prstGeom>
        </p:spPr>
        <p:txBody>
          <a:bodyPr vert="horz" lIns="91440" tIns="45720" rIns="91440" bIns="45720" rtlCol="0" anchor="ctr">
            <a:normAutofit/>
          </a:bodyPr>
          <a:lstStyle/>
          <a:p>
            <a:pPr marL="57150" indent="-228600">
              <a:lnSpc>
                <a:spcPct val="90000"/>
              </a:lnSpc>
              <a:spcAft>
                <a:spcPts val="600"/>
              </a:spcAft>
              <a:buFont typeface="Arial" panose="020B0604020202020204" pitchFamily="34" charset="0"/>
              <a:buChar char="•"/>
            </a:pPr>
            <a:endParaRPr lang="en-US" dirty="0"/>
          </a:p>
        </p:txBody>
      </p:sp>
      <p:sp>
        <p:nvSpPr>
          <p:cNvPr id="9" name="TextBox 8">
            <a:extLst>
              <a:ext uri="{FF2B5EF4-FFF2-40B4-BE49-F238E27FC236}">
                <a16:creationId xmlns:a16="http://schemas.microsoft.com/office/drawing/2014/main" xmlns="" id="{433ADCB1-6996-426C-BA03-0FD5AACF7021}"/>
              </a:ext>
            </a:extLst>
          </p:cNvPr>
          <p:cNvSpPr txBox="1"/>
          <p:nvPr/>
        </p:nvSpPr>
        <p:spPr>
          <a:xfrm>
            <a:off x="295845" y="4131666"/>
            <a:ext cx="138908" cy="277719"/>
          </a:xfrm>
          <a:prstGeom prst="rect">
            <a:avLst/>
          </a:prstGeom>
          <a:noFill/>
        </p:spPr>
        <p:txBody>
          <a:bodyPr wrap="none" rtlCol="0">
            <a:spAutoFit/>
          </a:bodyPr>
          <a:lstStyle/>
          <a:p>
            <a:endParaRPr lang="en-US" spc="-42" dirty="0">
              <a:solidFill>
                <a:schemeClr val="bg1"/>
              </a:solidFill>
              <a:latin typeface="Montserrat"/>
              <a:cs typeface="Montserrat"/>
            </a:endParaRPr>
          </a:p>
        </p:txBody>
      </p:sp>
    </p:spTree>
    <p:extLst>
      <p:ext uri="{BB962C8B-B14F-4D97-AF65-F5344CB8AC3E}">
        <p14:creationId xmlns:p14="http://schemas.microsoft.com/office/powerpoint/2010/main" val="3826211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B97035-16F7-3840-AD03-2136C5D926F6}"/>
              </a:ext>
            </a:extLst>
          </p:cNvPr>
          <p:cNvSpPr>
            <a:spLocks noGrp="1"/>
          </p:cNvSpPr>
          <p:nvPr>
            <p:ph type="title"/>
          </p:nvPr>
        </p:nvSpPr>
        <p:spPr>
          <a:xfrm>
            <a:off x="696881" y="807593"/>
            <a:ext cx="3505495" cy="1035905"/>
          </a:xfrm>
        </p:spPr>
        <p:txBody>
          <a:bodyPr vert="horz" lIns="91440" tIns="45720" rIns="91440" bIns="45720" rtlCol="0">
            <a:normAutofit/>
          </a:bodyPr>
          <a:lstStyle/>
          <a:p>
            <a:r>
              <a:rPr lang="en-US" dirty="0"/>
              <a:t>contents</a:t>
            </a:r>
          </a:p>
        </p:txBody>
      </p:sp>
      <p:sp>
        <p:nvSpPr>
          <p:cNvPr id="3" name="Content Placeholder 2">
            <a:extLst>
              <a:ext uri="{FF2B5EF4-FFF2-40B4-BE49-F238E27FC236}">
                <a16:creationId xmlns:a16="http://schemas.microsoft.com/office/drawing/2014/main" xmlns="" id="{3559A392-B6D5-CF42-BAA8-09A6697641C2}"/>
              </a:ext>
            </a:extLst>
          </p:cNvPr>
          <p:cNvSpPr>
            <a:spLocks noGrp="1"/>
          </p:cNvSpPr>
          <p:nvPr>
            <p:ph idx="1"/>
          </p:nvPr>
        </p:nvSpPr>
        <p:spPr>
          <a:xfrm>
            <a:off x="471638" y="1665171"/>
            <a:ext cx="3955983" cy="4831881"/>
          </a:xfrm>
        </p:spPr>
        <p:txBody>
          <a:bodyPr vert="horz" lIns="91440" tIns="45720" rIns="91440" bIns="45720" rtlCol="0">
            <a:normAutofit fontScale="70000" lnSpcReduction="20000"/>
          </a:bodyPr>
          <a:lstStyle/>
          <a:p>
            <a:pPr marL="0" indent="0">
              <a:buNone/>
            </a:pPr>
            <a:r>
              <a:rPr lang="en-US" sz="2000"/>
              <a:t>Introduction</a:t>
            </a:r>
          </a:p>
          <a:p>
            <a:pPr marL="0" indent="0">
              <a:buNone/>
            </a:pPr>
            <a:r>
              <a:rPr lang="en-US" sz="2000"/>
              <a:t>Exploratory Data Analysis</a:t>
            </a:r>
          </a:p>
          <a:p>
            <a:r>
              <a:rPr lang="en-US" sz="2000"/>
              <a:t>Handling Missing Values</a:t>
            </a:r>
          </a:p>
          <a:p>
            <a:r>
              <a:rPr lang="en-US" sz="2000"/>
              <a:t>Working Categorical Data</a:t>
            </a:r>
          </a:p>
          <a:p>
            <a:r>
              <a:rPr lang="en-US" sz="2000"/>
              <a:t>Feature Selection</a:t>
            </a:r>
          </a:p>
          <a:p>
            <a:r>
              <a:rPr lang="en-US" sz="2000"/>
              <a:t>Handling Outliers</a:t>
            </a:r>
          </a:p>
          <a:p>
            <a:r>
              <a:rPr lang="en-US" sz="2000"/>
              <a:t>Scaling Numerical Data</a:t>
            </a:r>
          </a:p>
          <a:p>
            <a:pPr marL="0" indent="0">
              <a:buNone/>
            </a:pPr>
            <a:r>
              <a:rPr lang="en-US" sz="2000"/>
              <a:t>Model Training</a:t>
            </a:r>
          </a:p>
          <a:p>
            <a:r>
              <a:rPr lang="en-US" sz="2000"/>
              <a:t>Linear Regression</a:t>
            </a:r>
          </a:p>
          <a:p>
            <a:r>
              <a:rPr lang="en-US" sz="2000"/>
              <a:t>Decision Tree Regressor</a:t>
            </a:r>
          </a:p>
          <a:p>
            <a:r>
              <a:rPr lang="en-US" sz="2000"/>
              <a:t>Lasso</a:t>
            </a:r>
          </a:p>
          <a:p>
            <a:r>
              <a:rPr lang="en-US" sz="2000"/>
              <a:t>Ridge</a:t>
            </a:r>
          </a:p>
          <a:p>
            <a:r>
              <a:rPr lang="en-US" sz="2000"/>
              <a:t>Elastic-Net</a:t>
            </a:r>
          </a:p>
          <a:p>
            <a:pPr marL="0" indent="0">
              <a:buNone/>
            </a:pPr>
            <a:r>
              <a:rPr lang="en-US" sz="2000"/>
              <a:t>Summarize using K-fold</a:t>
            </a:r>
          </a:p>
          <a:p>
            <a:pPr marL="0" indent="0">
              <a:buNone/>
            </a:pPr>
            <a:r>
              <a:rPr lang="en-US" sz="2000"/>
              <a:t>Business Visualization: </a:t>
            </a:r>
          </a:p>
          <a:p>
            <a:r>
              <a:rPr lang="en-US" sz="2000"/>
              <a:t>Hyperparameter – Validation Curve</a:t>
            </a:r>
          </a:p>
          <a:p>
            <a:r>
              <a:rPr lang="en-US" sz="2000"/>
              <a:t>Bias and Variance – Learning curve</a:t>
            </a:r>
          </a:p>
          <a:p>
            <a:endParaRPr lang="en-US" sz="2000" dirty="0"/>
          </a:p>
        </p:txBody>
      </p:sp>
      <p:sp>
        <p:nvSpPr>
          <p:cNvPr id="256" name="Rectangle 255">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2" name="Picture 241" descr="Magnifying glass showing decling performance">
            <a:extLst>
              <a:ext uri="{FF2B5EF4-FFF2-40B4-BE49-F238E27FC236}">
                <a16:creationId xmlns:a16="http://schemas.microsoft.com/office/drawing/2014/main" xmlns="" id="{553BEB06-D567-4138-9DDE-045F045C4799}"/>
              </a:ext>
            </a:extLst>
          </p:cNvPr>
          <p:cNvPicPr>
            <a:picLocks noChangeAspect="1"/>
          </p:cNvPicPr>
          <p:nvPr/>
        </p:nvPicPr>
        <p:blipFill rotWithShape="1">
          <a:blip r:embed="rId3"/>
          <a:srcRect l="367" r="30775" b="1"/>
          <a:stretch/>
        </p:blipFill>
        <p:spPr>
          <a:xfrm>
            <a:off x="5712982" y="807593"/>
            <a:ext cx="5405091" cy="5239568"/>
          </a:xfrm>
          <a:prstGeom prst="rect">
            <a:avLst/>
          </a:prstGeom>
          <a:effectLst/>
        </p:spPr>
      </p:pic>
    </p:spTree>
    <p:extLst>
      <p:ext uri="{BB962C8B-B14F-4D97-AF65-F5344CB8AC3E}">
        <p14:creationId xmlns:p14="http://schemas.microsoft.com/office/powerpoint/2010/main" val="337056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9" name="Rectangle 108">
            <a:extLst>
              <a:ext uri="{FF2B5EF4-FFF2-40B4-BE49-F238E27FC236}">
                <a16:creationId xmlns:a16="http://schemas.microsoft.com/office/drawing/2014/main" xmlns="" id="{45D37F4E-DDB4-456B-97E0-9937730A039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AE59DE5-0266-400B-910C-4FEA743F91D0}"/>
              </a:ext>
            </a:extLst>
          </p:cNvPr>
          <p:cNvSpPr>
            <a:spLocks noGrp="1"/>
          </p:cNvSpPr>
          <p:nvPr>
            <p:ph type="title"/>
          </p:nvPr>
        </p:nvSpPr>
        <p:spPr>
          <a:xfrm>
            <a:off x="572493" y="238539"/>
            <a:ext cx="11018520" cy="1434415"/>
          </a:xfrm>
        </p:spPr>
        <p:txBody>
          <a:bodyPr vert="horz" lIns="91440" tIns="45720" rIns="91440" bIns="45720" rtlCol="0" anchor="b">
            <a:normAutofit/>
          </a:bodyPr>
          <a:lstStyle/>
          <a:p>
            <a:r>
              <a:rPr lang="en-US" sz="5400"/>
              <a:t>Validation curve and learning  Curve</a:t>
            </a:r>
          </a:p>
        </p:txBody>
      </p:sp>
      <p:sp>
        <p:nvSpPr>
          <p:cNvPr id="111" name="sketchy line">
            <a:extLst>
              <a:ext uri="{FF2B5EF4-FFF2-40B4-BE49-F238E27FC236}">
                <a16:creationId xmlns:a16="http://schemas.microsoft.com/office/drawing/2014/main" xmlns="" id="{B2DD41CD-8F47-4F56-AD12-4E2FF76969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xmln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xmlns="" id="{CA9372B8-FA42-9E45-8334-1DC9FB77F342}"/>
              </a:ext>
            </a:extLst>
          </p:cNvPr>
          <p:cNvSpPr/>
          <p:nvPr/>
        </p:nvSpPr>
        <p:spPr>
          <a:xfrm>
            <a:off x="572493" y="2071316"/>
            <a:ext cx="6713552" cy="411917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dirty="0"/>
              <a:t>For high-bias models, the performance of the model on the validation set is similar to the performance on the training set.</a:t>
            </a:r>
          </a:p>
          <a:p>
            <a:pPr indent="-228600">
              <a:lnSpc>
                <a:spcPct val="90000"/>
              </a:lnSpc>
              <a:spcAft>
                <a:spcPts val="600"/>
              </a:spcAft>
              <a:buFont typeface="Arial" panose="020B0604020202020204" pitchFamily="34" charset="0"/>
              <a:buChar char="•"/>
            </a:pPr>
            <a:r>
              <a:rPr lang="en-US" sz="2200" dirty="0"/>
              <a:t>For high-variance models, the performance of the model on the validation set is far worse than the performance on the training set.</a:t>
            </a:r>
          </a:p>
          <a:p>
            <a:pPr indent="-228600">
              <a:lnSpc>
                <a:spcPct val="90000"/>
              </a:lnSpc>
              <a:spcAft>
                <a:spcPts val="600"/>
              </a:spcAft>
              <a:buFont typeface="Arial" panose="020B0604020202020204" pitchFamily="34" charset="0"/>
              <a:buChar char="•"/>
            </a:pPr>
            <a:endParaRPr lang="en-US" sz="2200" b="0" i="0" dirty="0">
              <a:effectLst/>
            </a:endParaRPr>
          </a:p>
          <a:p>
            <a:pPr indent="-228600">
              <a:lnSpc>
                <a:spcPct val="90000"/>
              </a:lnSpc>
              <a:spcAft>
                <a:spcPts val="600"/>
              </a:spcAft>
              <a:buFont typeface="Arial" panose="020B0604020202020204" pitchFamily="34" charset="0"/>
              <a:buChar char="•"/>
            </a:pPr>
            <a:endParaRPr lang="en-US" sz="2200" dirty="0"/>
          </a:p>
          <a:p>
            <a:pPr>
              <a:lnSpc>
                <a:spcPct val="90000"/>
              </a:lnSpc>
              <a:spcAft>
                <a:spcPts val="600"/>
              </a:spcAft>
            </a:pPr>
            <a:r>
              <a:rPr lang="en-US" sz="2200" b="1" i="0" dirty="0">
                <a:effectLst/>
              </a:rPr>
              <a:t>This model shows low bias and low variance</a:t>
            </a:r>
          </a:p>
        </p:txBody>
      </p:sp>
      <p:pic>
        <p:nvPicPr>
          <p:cNvPr id="6" name="Content Placeholder 5" descr="Chart, line chart&#10;&#10;Description automatically generated">
            <a:extLst>
              <a:ext uri="{FF2B5EF4-FFF2-40B4-BE49-F238E27FC236}">
                <a16:creationId xmlns:a16="http://schemas.microsoft.com/office/drawing/2014/main" xmlns="" id="{6D4CD754-56D7-624F-B3CD-B6CF250EF64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9361" r="36764"/>
          <a:stretch/>
        </p:blipFill>
        <p:spPr>
          <a:xfrm>
            <a:off x="7675658" y="2093976"/>
            <a:ext cx="3941064" cy="4096512"/>
          </a:xfrm>
          <a:prstGeom prst="rect">
            <a:avLst/>
          </a:prstGeom>
        </p:spPr>
      </p:pic>
      <p:sp>
        <p:nvSpPr>
          <p:cNvPr id="15" name="TextBox 14">
            <a:extLst>
              <a:ext uri="{FF2B5EF4-FFF2-40B4-BE49-F238E27FC236}">
                <a16:creationId xmlns:a16="http://schemas.microsoft.com/office/drawing/2014/main" xmlns="" id="{9D254572-1DEA-D74E-92AB-85B8B7D4FF4C}"/>
              </a:ext>
            </a:extLst>
          </p:cNvPr>
          <p:cNvSpPr txBox="1"/>
          <p:nvPr/>
        </p:nvSpPr>
        <p:spPr>
          <a:xfrm>
            <a:off x="5250106" y="586822"/>
            <a:ext cx="6106742" cy="1645920"/>
          </a:xfrm>
          <a:prstGeom prst="rect">
            <a:avLst/>
          </a:prstGeom>
        </p:spPr>
        <p:txBody>
          <a:bodyPr vert="horz" lIns="91440" tIns="45720" rIns="91440" bIns="45720" rtlCol="0" anchor="ctr">
            <a:normAutofit/>
          </a:bodyPr>
          <a:lstStyle/>
          <a:p>
            <a:pPr marL="57150" indent="-228600">
              <a:lnSpc>
                <a:spcPct val="90000"/>
              </a:lnSpc>
              <a:spcAft>
                <a:spcPts val="600"/>
              </a:spcAft>
              <a:buFont typeface="Arial" panose="020B0604020202020204" pitchFamily="34" charset="0"/>
              <a:buChar char="•"/>
            </a:pPr>
            <a:endParaRPr lang="en-US" dirty="0"/>
          </a:p>
        </p:txBody>
      </p:sp>
      <p:sp>
        <p:nvSpPr>
          <p:cNvPr id="9" name="TextBox 8">
            <a:extLst>
              <a:ext uri="{FF2B5EF4-FFF2-40B4-BE49-F238E27FC236}">
                <a16:creationId xmlns:a16="http://schemas.microsoft.com/office/drawing/2014/main" xmlns="" id="{433ADCB1-6996-426C-BA03-0FD5AACF7021}"/>
              </a:ext>
            </a:extLst>
          </p:cNvPr>
          <p:cNvSpPr txBox="1"/>
          <p:nvPr/>
        </p:nvSpPr>
        <p:spPr>
          <a:xfrm>
            <a:off x="295845" y="4131666"/>
            <a:ext cx="138908" cy="277719"/>
          </a:xfrm>
          <a:prstGeom prst="rect">
            <a:avLst/>
          </a:prstGeom>
          <a:noFill/>
        </p:spPr>
        <p:txBody>
          <a:bodyPr wrap="none" rtlCol="0">
            <a:spAutoFit/>
          </a:bodyPr>
          <a:lstStyle/>
          <a:p>
            <a:endParaRPr lang="en-US" spc="-42" dirty="0">
              <a:solidFill>
                <a:schemeClr val="bg1"/>
              </a:solidFill>
              <a:latin typeface="Montserrat"/>
              <a:cs typeface="Montserrat"/>
            </a:endParaRPr>
          </a:p>
        </p:txBody>
      </p:sp>
    </p:spTree>
    <p:extLst>
      <p:ext uri="{BB962C8B-B14F-4D97-AF65-F5344CB8AC3E}">
        <p14:creationId xmlns:p14="http://schemas.microsoft.com/office/powerpoint/2010/main" val="2359154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2E442304-DDBD-4F7B-8017-36BCC863FB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5000" y="640823"/>
            <a:ext cx="3418659" cy="5583148"/>
          </a:xfrm>
        </p:spPr>
        <p:txBody>
          <a:bodyPr anchor="ctr">
            <a:normAutofit/>
          </a:bodyPr>
          <a:lstStyle/>
          <a:p>
            <a:r>
              <a:rPr lang="en-IN" sz="5400"/>
              <a:t>Conclusion</a:t>
            </a:r>
          </a:p>
        </p:txBody>
      </p:sp>
      <p:sp>
        <p:nvSpPr>
          <p:cNvPr id="11" name="sketch line">
            <a:extLst>
              <a:ext uri="{FF2B5EF4-FFF2-40B4-BE49-F238E27FC236}">
                <a16:creationId xmlns:a16="http://schemas.microsoft.com/office/drawing/2014/main" xmlns="" id="{5E107275-3853-46FD-A241-DE4355A426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xmlns="" id="{56E2101C-B338-44F8-A364-ED4D45EED404}"/>
              </a:ext>
            </a:extLst>
          </p:cNvPr>
          <p:cNvGraphicFramePr>
            <a:graphicFrameLocks noGrp="1"/>
          </p:cNvGraphicFramePr>
          <p:nvPr>
            <p:ph idx="1"/>
            <p:extLst>
              <p:ext uri="{D42A27DB-BD31-4B8C-83A1-F6EECF244321}">
                <p14:modId xmlns:p14="http://schemas.microsoft.com/office/powerpoint/2010/main" val="2172898485"/>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763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xmlns="" id="{B26EE4FD-480F-42A5-9FEB-DA630457CF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5">
            <a:extLst>
              <a:ext uri="{FF2B5EF4-FFF2-40B4-BE49-F238E27FC236}">
                <a16:creationId xmlns:a16="http://schemas.microsoft.com/office/drawing/2014/main" xmlns="" id="{A187062F-BE14-42FC-B06A-607DB23849C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flipH="1">
            <a:off x="842688" y="1766812"/>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6">
            <a:extLst>
              <a:ext uri="{FF2B5EF4-FFF2-40B4-BE49-F238E27FC236}">
                <a16:creationId xmlns:a16="http://schemas.microsoft.com/office/drawing/2014/main" xmlns="" id="{731FE21B-2A45-4BF5-8B03-E1234198877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flipH="1">
            <a:off x="842689" y="1423780"/>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7">
            <a:extLst>
              <a:ext uri="{FF2B5EF4-FFF2-40B4-BE49-F238E27FC236}">
                <a16:creationId xmlns:a16="http://schemas.microsoft.com/office/drawing/2014/main" xmlns="" id="{2DC5A94D-79ED-48F5-9DC5-96CBB507CEC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flipH="1">
            <a:off x="1183243" y="1239381"/>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Rectangle 8">
            <a:extLst>
              <a:ext uri="{FF2B5EF4-FFF2-40B4-BE49-F238E27FC236}">
                <a16:creationId xmlns:a16="http://schemas.microsoft.com/office/drawing/2014/main" xmlns="" id="{93A3D4BE-AF25-4F9A-9C29-1145CCE24A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flipH="1">
            <a:off x="1183242" y="1230651"/>
            <a:ext cx="10208658"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itle 3">
            <a:extLst>
              <a:ext uri="{FF2B5EF4-FFF2-40B4-BE49-F238E27FC236}">
                <a16:creationId xmlns:a16="http://schemas.microsoft.com/office/drawing/2014/main" xmlns="" id="{29A013C9-E732-44AE-AE15-976D7861213A}"/>
              </a:ext>
            </a:extLst>
          </p:cNvPr>
          <p:cNvSpPr>
            <a:spLocks noGrp="1"/>
          </p:cNvSpPr>
          <p:nvPr>
            <p:ph type="title"/>
          </p:nvPr>
        </p:nvSpPr>
        <p:spPr>
          <a:xfrm>
            <a:off x="1870997" y="1607809"/>
            <a:ext cx="9236026" cy="2876680"/>
          </a:xfrm>
        </p:spPr>
        <p:txBody>
          <a:bodyPr vert="horz" lIns="91440" tIns="45720" rIns="91440" bIns="45720" rtlCol="0" anchor="b">
            <a:normAutofit/>
          </a:bodyPr>
          <a:lstStyle/>
          <a:p>
            <a:r>
              <a:rPr lang="en-US" sz="6600" kern="1200">
                <a:solidFill>
                  <a:srgbClr val="FFFFFF"/>
                </a:solidFill>
                <a:latin typeface="+mj-lt"/>
                <a:ea typeface="+mj-ea"/>
                <a:cs typeface="+mj-cs"/>
              </a:rPr>
              <a:t>Q&amp;A</a:t>
            </a:r>
          </a:p>
        </p:txBody>
      </p:sp>
      <p:sp>
        <p:nvSpPr>
          <p:cNvPr id="5" name="Text Placeholder 4">
            <a:extLst>
              <a:ext uri="{FF2B5EF4-FFF2-40B4-BE49-F238E27FC236}">
                <a16:creationId xmlns:a16="http://schemas.microsoft.com/office/drawing/2014/main" xmlns="" id="{97AEA6E7-B24F-47E7-8D79-0850E11993C4}"/>
              </a:ext>
            </a:extLst>
          </p:cNvPr>
          <p:cNvSpPr>
            <a:spLocks noGrp="1"/>
          </p:cNvSpPr>
          <p:nvPr>
            <p:ph type="body" idx="1"/>
          </p:nvPr>
        </p:nvSpPr>
        <p:spPr>
          <a:xfrm>
            <a:off x="1987499" y="4810308"/>
            <a:ext cx="9003022" cy="1076551"/>
          </a:xfrm>
        </p:spPr>
        <p:txBody>
          <a:bodyPr vert="horz" lIns="91440" tIns="45720" rIns="91440" bIns="45720" rtlCol="0">
            <a:normAutofit/>
          </a:bodyPr>
          <a:lstStyle/>
          <a:p>
            <a:r>
              <a:rPr lang="en-US" kern="1200">
                <a:solidFill>
                  <a:schemeClr val="tx1"/>
                </a:solidFill>
                <a:latin typeface="+mn-lt"/>
                <a:ea typeface="+mn-ea"/>
                <a:cs typeface="+mn-cs"/>
              </a:rPr>
              <a:t> </a:t>
            </a:r>
          </a:p>
        </p:txBody>
      </p:sp>
      <p:sp>
        <p:nvSpPr>
          <p:cNvPr id="9" name="TextBox 8">
            <a:extLst>
              <a:ext uri="{FF2B5EF4-FFF2-40B4-BE49-F238E27FC236}">
                <a16:creationId xmlns:a16="http://schemas.microsoft.com/office/drawing/2014/main" xmlns="" id="{433ADCB1-6996-426C-BA03-0FD5AACF7021}"/>
              </a:ext>
            </a:extLst>
          </p:cNvPr>
          <p:cNvSpPr txBox="1"/>
          <p:nvPr/>
        </p:nvSpPr>
        <p:spPr>
          <a:xfrm>
            <a:off x="295845" y="4131666"/>
            <a:ext cx="138908" cy="277719"/>
          </a:xfrm>
          <a:prstGeom prst="rect">
            <a:avLst/>
          </a:prstGeom>
          <a:noFill/>
        </p:spPr>
        <p:txBody>
          <a:bodyPr wrap="none" rtlCol="0">
            <a:spAutoFit/>
          </a:bodyPr>
          <a:lstStyle/>
          <a:p>
            <a:endParaRPr lang="en-US" spc="-42" dirty="0">
              <a:solidFill>
                <a:schemeClr val="bg1"/>
              </a:solidFill>
              <a:latin typeface="Montserrat"/>
              <a:cs typeface="Montserrat"/>
            </a:endParaRPr>
          </a:p>
        </p:txBody>
      </p:sp>
    </p:spTree>
    <p:extLst>
      <p:ext uri="{BB962C8B-B14F-4D97-AF65-F5344CB8AC3E}">
        <p14:creationId xmlns:p14="http://schemas.microsoft.com/office/powerpoint/2010/main" val="985897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xmlns="" id="{65219498-D544-41AC-98FE-8F956EF66A6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xmlns="" id="{F500DBFC-17A9-4E0A-AEE2-A49F9AEEF0F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xmlns="" id="{29A013C9-E732-44AE-AE15-976D7861213A}"/>
              </a:ext>
            </a:extLst>
          </p:cNvPr>
          <p:cNvSpPr>
            <a:spLocks noGrp="1"/>
          </p:cNvSpPr>
          <p:nvPr>
            <p:ph type="title"/>
          </p:nvPr>
        </p:nvSpPr>
        <p:spPr>
          <a:xfrm>
            <a:off x="80467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Thank You</a:t>
            </a:r>
          </a:p>
        </p:txBody>
      </p:sp>
      <p:sp>
        <p:nvSpPr>
          <p:cNvPr id="5" name="Text Placeholder 4">
            <a:extLst>
              <a:ext uri="{FF2B5EF4-FFF2-40B4-BE49-F238E27FC236}">
                <a16:creationId xmlns:a16="http://schemas.microsoft.com/office/drawing/2014/main" xmlns="" id="{97AEA6E7-B24F-47E7-8D79-0850E11993C4}"/>
              </a:ext>
            </a:extLst>
          </p:cNvPr>
          <p:cNvSpPr>
            <a:spLocks noGrp="1"/>
          </p:cNvSpPr>
          <p:nvPr>
            <p:ph type="body" idx="1"/>
          </p:nvPr>
        </p:nvSpPr>
        <p:spPr>
          <a:xfrm>
            <a:off x="804672" y="3428999"/>
            <a:ext cx="4805691" cy="838831"/>
          </a:xfrm>
        </p:spPr>
        <p:txBody>
          <a:bodyPr vert="horz" lIns="91440" tIns="45720" rIns="91440" bIns="45720" rtlCol="0" anchor="b">
            <a:normAutofit/>
          </a:bodyPr>
          <a:lstStyle/>
          <a:p>
            <a:r>
              <a:rPr lang="en-US" sz="2000" kern="1200">
                <a:solidFill>
                  <a:schemeClr val="tx2"/>
                </a:solidFill>
                <a:latin typeface="+mn-lt"/>
                <a:ea typeface="+mn-ea"/>
                <a:cs typeface="+mn-cs"/>
              </a:rPr>
              <a:t> </a:t>
            </a:r>
          </a:p>
        </p:txBody>
      </p:sp>
      <p:grpSp>
        <p:nvGrpSpPr>
          <p:cNvPr id="20" name="Group 19">
            <a:extLst>
              <a:ext uri="{FF2B5EF4-FFF2-40B4-BE49-F238E27FC236}">
                <a16:creationId xmlns:a16="http://schemas.microsoft.com/office/drawing/2014/main" xmlns="" id="{D74613BB-817C-4C4F-8A24-4936F2F064C0}"/>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6101023" y="52996"/>
            <a:ext cx="6093363" cy="6805005"/>
            <a:chOff x="6101023" y="52996"/>
            <a:chExt cx="6093363" cy="6805005"/>
          </a:xfrm>
        </p:grpSpPr>
        <p:sp>
          <p:nvSpPr>
            <p:cNvPr id="21" name="Freeform: Shape 20">
              <a:extLst>
                <a:ext uri="{FF2B5EF4-FFF2-40B4-BE49-F238E27FC236}">
                  <a16:creationId xmlns:a16="http://schemas.microsoft.com/office/drawing/2014/main" xmlns="" id="{926C820D-9A01-44F0-AE18-C2DAB089B8C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xmlns="" id="{458B604F-996E-4349-B131-E04ED285D8D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xmlns="" id="{27CCEAF3-651B-4605-AE58-F96E2270363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xmlns="" id="{ED519330-E5F1-4248-B58C-1AA0D9E6DA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3" name="Graphic 12" descr="Smiling Face with No Fill">
            <a:extLst>
              <a:ext uri="{FF2B5EF4-FFF2-40B4-BE49-F238E27FC236}">
                <a16:creationId xmlns:a16="http://schemas.microsoft.com/office/drawing/2014/main" xmlns="" id="{78B9C46F-0FA9-467B-90B3-0333D5D50E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729652" y="1859078"/>
            <a:ext cx="3821102" cy="3821102"/>
          </a:xfrm>
          <a:prstGeom prst="rect">
            <a:avLst/>
          </a:prstGeom>
          <a:ln>
            <a:noFill/>
          </a:ln>
        </p:spPr>
      </p:pic>
      <p:sp>
        <p:nvSpPr>
          <p:cNvPr id="9" name="TextBox 8">
            <a:extLst>
              <a:ext uri="{FF2B5EF4-FFF2-40B4-BE49-F238E27FC236}">
                <a16:creationId xmlns:a16="http://schemas.microsoft.com/office/drawing/2014/main" xmlns="" id="{433ADCB1-6996-426C-BA03-0FD5AACF7021}"/>
              </a:ext>
            </a:extLst>
          </p:cNvPr>
          <p:cNvSpPr txBox="1"/>
          <p:nvPr/>
        </p:nvSpPr>
        <p:spPr>
          <a:xfrm>
            <a:off x="295845" y="4131666"/>
            <a:ext cx="138908" cy="277719"/>
          </a:xfrm>
          <a:prstGeom prst="rect">
            <a:avLst/>
          </a:prstGeom>
          <a:noFill/>
        </p:spPr>
        <p:txBody>
          <a:bodyPr wrap="none" rtlCol="0">
            <a:spAutoFit/>
          </a:bodyPr>
          <a:lstStyle/>
          <a:p>
            <a:endParaRPr lang="en-US" spc="-42" dirty="0">
              <a:solidFill>
                <a:schemeClr val="bg1"/>
              </a:solidFill>
              <a:latin typeface="Montserrat"/>
              <a:cs typeface="Montserrat"/>
            </a:endParaRPr>
          </a:p>
        </p:txBody>
      </p:sp>
    </p:spTree>
    <p:extLst>
      <p:ext uri="{BB962C8B-B14F-4D97-AF65-F5344CB8AC3E}">
        <p14:creationId xmlns:p14="http://schemas.microsoft.com/office/powerpoint/2010/main" val="3532430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xmlns="" id="{100EDD19-6802-4EC3-95CE-CFFAB042CF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AE59DE5-0266-400B-910C-4FEA743F91D0}"/>
              </a:ext>
            </a:extLst>
          </p:cNvPr>
          <p:cNvSpPr>
            <a:spLocks noGrp="1"/>
          </p:cNvSpPr>
          <p:nvPr>
            <p:ph type="title"/>
          </p:nvPr>
        </p:nvSpPr>
        <p:spPr>
          <a:xfrm>
            <a:off x="838200" y="365125"/>
            <a:ext cx="10515600" cy="1325563"/>
          </a:xfrm>
        </p:spPr>
        <p:txBody>
          <a:bodyPr>
            <a:normAutofit/>
          </a:bodyPr>
          <a:lstStyle/>
          <a:p>
            <a:r>
              <a:rPr lang="en-IN" sz="5400" dirty="0"/>
              <a:t>Introduction &amp; Project Context</a:t>
            </a:r>
          </a:p>
        </p:txBody>
      </p:sp>
      <p:sp>
        <p:nvSpPr>
          <p:cNvPr id="34" name="sketch line">
            <a:extLst>
              <a:ext uri="{FF2B5EF4-FFF2-40B4-BE49-F238E27FC236}">
                <a16:creationId xmlns:a16="http://schemas.microsoft.com/office/drawing/2014/main" xmlns="" id="{DB17E863-922E-4C26-BD64-E8FD41D286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FDB67933-A8AA-4953-BC34-F9865B0F9323}"/>
              </a:ext>
            </a:extLst>
          </p:cNvPr>
          <p:cNvSpPr>
            <a:spLocks noGrp="1"/>
          </p:cNvSpPr>
          <p:nvPr>
            <p:ph idx="1"/>
          </p:nvPr>
        </p:nvSpPr>
        <p:spPr>
          <a:xfrm>
            <a:off x="838200" y="1929384"/>
            <a:ext cx="10515600" cy="4251960"/>
          </a:xfrm>
        </p:spPr>
        <p:txBody>
          <a:bodyPr>
            <a:normAutofit/>
          </a:bodyPr>
          <a:lstStyle/>
          <a:p>
            <a:pPr marL="0" indent="0">
              <a:buNone/>
            </a:pPr>
            <a:r>
              <a:rPr lang="en-IN" sz="2200" b="1" dirty="0"/>
              <a:t>Introduction and Business Problem</a:t>
            </a:r>
          </a:p>
          <a:p>
            <a:pPr marL="0" indent="0">
              <a:buNone/>
            </a:pPr>
            <a:r>
              <a:rPr lang="en-GB" sz="2200" dirty="0"/>
              <a:t>House buyers while narrating about their dream houses, they may mention and consider their requirements at high level in terms of number of bed rooms, number of floors, built up area, with pool, locality, etc., but may not know many other influencing factors which would determine the house price, and influence price negotiations. </a:t>
            </a:r>
            <a:endParaRPr lang="en-IN" sz="2200" dirty="0"/>
          </a:p>
          <a:p>
            <a:pPr marL="0" indent="0">
              <a:buNone/>
            </a:pPr>
            <a:r>
              <a:rPr lang="en-GB" sz="2200" dirty="0"/>
              <a:t>We have real estate transactions’ information and dataset with 80+ variables to analyse and to learn what all relevant factors/ variables would influence housing prices.</a:t>
            </a:r>
          </a:p>
          <a:p>
            <a:pPr marL="0" indent="0">
              <a:buNone/>
            </a:pPr>
            <a:endParaRPr lang="en-GB" sz="2200" dirty="0"/>
          </a:p>
          <a:p>
            <a:pPr marL="0" indent="0">
              <a:buNone/>
            </a:pPr>
            <a:r>
              <a:rPr lang="en-GB" sz="2200" b="1" dirty="0"/>
              <a:t>Data Set Size</a:t>
            </a:r>
          </a:p>
          <a:p>
            <a:pPr marL="0" indent="0">
              <a:buNone/>
            </a:pPr>
            <a:r>
              <a:rPr lang="en-GB" sz="2200" dirty="0"/>
              <a:t>1460 records &amp; 81 variables</a:t>
            </a:r>
            <a:endParaRPr lang="en-IN" sz="2200" dirty="0"/>
          </a:p>
          <a:p>
            <a:endParaRPr lang="en-IN" sz="2200" dirty="0"/>
          </a:p>
        </p:txBody>
      </p:sp>
      <p:sp>
        <p:nvSpPr>
          <p:cNvPr id="9" name="TextBox 8">
            <a:extLst>
              <a:ext uri="{FF2B5EF4-FFF2-40B4-BE49-F238E27FC236}">
                <a16:creationId xmlns:a16="http://schemas.microsoft.com/office/drawing/2014/main" xmlns="" id="{433ADCB1-6996-426C-BA03-0FD5AACF7021}"/>
              </a:ext>
            </a:extLst>
          </p:cNvPr>
          <p:cNvSpPr txBox="1"/>
          <p:nvPr/>
        </p:nvSpPr>
        <p:spPr>
          <a:xfrm>
            <a:off x="295845" y="4131666"/>
            <a:ext cx="138908" cy="277719"/>
          </a:xfrm>
          <a:prstGeom prst="rect">
            <a:avLst/>
          </a:prstGeom>
          <a:noFill/>
        </p:spPr>
        <p:txBody>
          <a:bodyPr wrap="none" rtlCol="0">
            <a:spAutoFit/>
          </a:bodyPr>
          <a:lstStyle/>
          <a:p>
            <a:endParaRPr lang="en-US" spc="-42" dirty="0">
              <a:solidFill>
                <a:schemeClr val="bg1"/>
              </a:solidFill>
              <a:latin typeface="Montserrat"/>
              <a:cs typeface="Montserrat"/>
            </a:endParaRPr>
          </a:p>
        </p:txBody>
      </p:sp>
    </p:spTree>
    <p:extLst>
      <p:ext uri="{BB962C8B-B14F-4D97-AF65-F5344CB8AC3E}">
        <p14:creationId xmlns:p14="http://schemas.microsoft.com/office/powerpoint/2010/main" val="428828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xmlns="" id="{6C4028FD-8BAA-4A19-BFDE-594D991B75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3308" y="229736"/>
            <a:ext cx="10515600" cy="1133693"/>
          </a:xfrm>
        </p:spPr>
        <p:txBody>
          <a:bodyPr>
            <a:normAutofit/>
          </a:bodyPr>
          <a:lstStyle/>
          <a:p>
            <a:r>
              <a:rPr lang="en-GB" sz="5200" dirty="0"/>
              <a:t>Approach to Build the ML Model</a:t>
            </a:r>
            <a:endParaRPr lang="en-IN" sz="52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7371931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16661" y="3429000"/>
            <a:ext cx="821539" cy="1075623"/>
          </a:xfrm>
          <a:prstGeom prst="rect">
            <a:avLst/>
          </a:prstGeom>
        </p:spPr>
      </p:pic>
      <p:pic>
        <p:nvPicPr>
          <p:cNvPr id="6" name="Picture 5"/>
          <p:cNvPicPr>
            <a:picLocks noChangeAspect="1"/>
          </p:cNvPicPr>
          <p:nvPr/>
        </p:nvPicPr>
        <p:blipFill>
          <a:blip r:embed="rId9"/>
          <a:stretch>
            <a:fillRect/>
          </a:stretch>
        </p:blipFill>
        <p:spPr>
          <a:xfrm>
            <a:off x="11331701" y="4372278"/>
            <a:ext cx="857250" cy="561975"/>
          </a:xfrm>
          <a:prstGeom prst="rect">
            <a:avLst/>
          </a:prstGeom>
        </p:spPr>
      </p:pic>
      <p:sp>
        <p:nvSpPr>
          <p:cNvPr id="7" name="TextBox 6"/>
          <p:cNvSpPr txBox="1"/>
          <p:nvPr/>
        </p:nvSpPr>
        <p:spPr>
          <a:xfrm>
            <a:off x="11108333" y="3818501"/>
            <a:ext cx="1087655"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IN" sz="1400" dirty="0" smtClean="0"/>
              <a:t>Deployment Ready</a:t>
            </a:r>
            <a:endParaRPr lang="en-IN" sz="1400" dirty="0"/>
          </a:p>
        </p:txBody>
      </p:sp>
    </p:spTree>
    <p:extLst>
      <p:ext uri="{BB962C8B-B14F-4D97-AF65-F5344CB8AC3E}">
        <p14:creationId xmlns:p14="http://schemas.microsoft.com/office/powerpoint/2010/main" val="337188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xmlns="" id="{2B97F24A-32CE-4C1C-A50D-3016B394DC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AE59DE5-0266-400B-910C-4FEA743F91D0}"/>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2600" kern="1200">
                <a:solidFill>
                  <a:schemeClr val="tx1"/>
                </a:solidFill>
                <a:latin typeface="+mj-lt"/>
                <a:ea typeface="+mj-ea"/>
                <a:cs typeface="+mj-cs"/>
              </a:rPr>
              <a:t>Exploratory Data Analysis</a:t>
            </a:r>
            <a:br>
              <a:rPr lang="en-US" sz="2600" kern="1200">
                <a:solidFill>
                  <a:schemeClr val="tx1"/>
                </a:solidFill>
                <a:latin typeface="+mj-lt"/>
                <a:ea typeface="+mj-ea"/>
                <a:cs typeface="+mj-cs"/>
              </a:rPr>
            </a:br>
            <a:r>
              <a:rPr lang="en-US" sz="2600" kern="1200">
                <a:solidFill>
                  <a:schemeClr val="tx1"/>
                </a:solidFill>
                <a:latin typeface="+mj-lt"/>
                <a:ea typeface="+mj-ea"/>
                <a:cs typeface="+mj-cs"/>
              </a:rPr>
              <a:t>Percent Missing values</a:t>
            </a:r>
          </a:p>
        </p:txBody>
      </p:sp>
      <p:sp>
        <p:nvSpPr>
          <p:cNvPr id="21" name="sketch line">
            <a:extLst>
              <a:ext uri="{FF2B5EF4-FFF2-40B4-BE49-F238E27FC236}">
                <a16:creationId xmlns:a16="http://schemas.microsoft.com/office/drawing/2014/main" xmlns="" id="{6357EC4F-235E-4222-A36F-C7878ACE37F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30936" y="2807208"/>
            <a:ext cx="3429000" cy="3410712"/>
          </a:xfrm>
          <a:prstGeom prst="rect">
            <a:avLst/>
          </a:prstGeom>
        </p:spPr>
        <p:txBody>
          <a:bodyPr vert="horz" lIns="91440" tIns="45720" rIns="91440" bIns="45720" rtlCol="0" anchor="t">
            <a:normAutofit/>
          </a:bodyPr>
          <a:lstStyle/>
          <a:p>
            <a:pPr>
              <a:lnSpc>
                <a:spcPct val="90000"/>
              </a:lnSpc>
              <a:spcAft>
                <a:spcPts val="600"/>
              </a:spcAft>
            </a:pPr>
            <a:r>
              <a:rPr lang="en-US" sz="2200" dirty="0"/>
              <a:t>Predictors with more than 40% missing were dropped and others were treated for random missing </a:t>
            </a:r>
          </a:p>
          <a:p>
            <a:pPr indent="-228600">
              <a:lnSpc>
                <a:spcPct val="90000"/>
              </a:lnSpc>
              <a:spcAft>
                <a:spcPts val="600"/>
              </a:spcAft>
              <a:buFont typeface="Arial" panose="020B0604020202020204" pitchFamily="34" charset="0"/>
              <a:buChar char="•"/>
            </a:pPr>
            <a:endParaRPr lang="en-US" sz="2200" dirty="0"/>
          </a:p>
        </p:txBody>
      </p:sp>
      <p:pic>
        <p:nvPicPr>
          <p:cNvPr id="5" name="Content Placeholder 4" descr="Chart, histogram&#10;&#10;Description automatically generated">
            <a:extLst>
              <a:ext uri="{FF2B5EF4-FFF2-40B4-BE49-F238E27FC236}">
                <a16:creationId xmlns:a16="http://schemas.microsoft.com/office/drawing/2014/main" xmlns="" id="{440EC007-F36C-6042-BCA2-527881FE0E6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54296" y="1098995"/>
            <a:ext cx="6903720" cy="4660010"/>
          </a:xfrm>
          <a:prstGeom prst="rect">
            <a:avLst/>
          </a:prstGeom>
        </p:spPr>
      </p:pic>
      <p:sp>
        <p:nvSpPr>
          <p:cNvPr id="9" name="TextBox 8">
            <a:extLst>
              <a:ext uri="{FF2B5EF4-FFF2-40B4-BE49-F238E27FC236}">
                <a16:creationId xmlns:a16="http://schemas.microsoft.com/office/drawing/2014/main" xmlns="" id="{433ADCB1-6996-426C-BA03-0FD5AACF7021}"/>
              </a:ext>
            </a:extLst>
          </p:cNvPr>
          <p:cNvSpPr txBox="1"/>
          <p:nvPr/>
        </p:nvSpPr>
        <p:spPr>
          <a:xfrm>
            <a:off x="295845" y="4131666"/>
            <a:ext cx="138908" cy="277719"/>
          </a:xfrm>
          <a:prstGeom prst="rect">
            <a:avLst/>
          </a:prstGeom>
          <a:noFill/>
        </p:spPr>
        <p:txBody>
          <a:bodyPr wrap="none" rtlCol="0">
            <a:spAutoFit/>
          </a:bodyPr>
          <a:lstStyle/>
          <a:p>
            <a:endParaRPr lang="en-US" spc="-42" dirty="0">
              <a:solidFill>
                <a:schemeClr val="bg1"/>
              </a:solidFill>
              <a:latin typeface="Montserrat"/>
              <a:cs typeface="Montserrat"/>
            </a:endParaRPr>
          </a:p>
        </p:txBody>
      </p:sp>
    </p:spTree>
    <p:extLst>
      <p:ext uri="{BB962C8B-B14F-4D97-AF65-F5344CB8AC3E}">
        <p14:creationId xmlns:p14="http://schemas.microsoft.com/office/powerpoint/2010/main" val="152092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xmlns="" id="{777A147A-9ED8-46B4-8660-1B3C2AA880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AE59DE5-0266-400B-910C-4FEA743F91D0}"/>
              </a:ext>
            </a:extLst>
          </p:cNvPr>
          <p:cNvSpPr>
            <a:spLocks noGrp="1"/>
          </p:cNvSpPr>
          <p:nvPr>
            <p:ph type="title"/>
          </p:nvPr>
        </p:nvSpPr>
        <p:spPr>
          <a:xfrm>
            <a:off x="841248" y="548640"/>
            <a:ext cx="3600860" cy="5431536"/>
          </a:xfrm>
        </p:spPr>
        <p:txBody>
          <a:bodyPr vert="horz" lIns="91440" tIns="45720" rIns="91440" bIns="45720" rtlCol="0">
            <a:normAutofit/>
          </a:bodyPr>
          <a:lstStyle/>
          <a:p>
            <a:r>
              <a:rPr lang="en-US" sz="5400" kern="1200">
                <a:latin typeface="+mj-lt"/>
                <a:ea typeface="+mj-ea"/>
                <a:cs typeface="+mj-cs"/>
              </a:rPr>
              <a:t>Exploratory Data Analysis</a:t>
            </a:r>
            <a:br>
              <a:rPr lang="en-US" sz="5400" kern="1200">
                <a:latin typeface="+mj-lt"/>
                <a:ea typeface="+mj-ea"/>
                <a:cs typeface="+mj-cs"/>
              </a:rPr>
            </a:br>
            <a:r>
              <a:rPr lang="en-US" sz="5400" kern="1200">
                <a:latin typeface="+mj-lt"/>
                <a:ea typeface="+mj-ea"/>
                <a:cs typeface="+mj-cs"/>
              </a:rPr>
              <a:t>Missing value treatment</a:t>
            </a:r>
          </a:p>
        </p:txBody>
      </p:sp>
      <p:sp>
        <p:nvSpPr>
          <p:cNvPr id="28" name="sketch line">
            <a:extLst>
              <a:ext uri="{FF2B5EF4-FFF2-40B4-BE49-F238E27FC236}">
                <a16:creationId xmlns:a16="http://schemas.microsoft.com/office/drawing/2014/main" xmlns="" id="{5D6C15A0-C087-4593-8414-2B4EC1CDC3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xmlns="" id="{9876DF62-C218-BC48-909F-31D3BEF7BFED}"/>
              </a:ext>
            </a:extLst>
          </p:cNvPr>
          <p:cNvSpPr>
            <a:spLocks noGrp="1"/>
          </p:cNvSpPr>
          <p:nvPr>
            <p:ph idx="1"/>
          </p:nvPr>
        </p:nvSpPr>
        <p:spPr>
          <a:xfrm>
            <a:off x="5126418" y="552091"/>
            <a:ext cx="6224335" cy="5431536"/>
          </a:xfrm>
        </p:spPr>
        <p:txBody>
          <a:bodyPr anchor="ctr">
            <a:normAutofit/>
          </a:bodyPr>
          <a:lstStyle/>
          <a:p>
            <a:r>
              <a:rPr lang="en-US" sz="1500" dirty="0"/>
              <a:t>Some of the non-numeric predictors are stored as numbers; convert them into strings </a:t>
            </a:r>
          </a:p>
          <a:p>
            <a:r>
              <a:rPr lang="en-US" sz="1500" dirty="0"/>
              <a:t>Some of predictors with less than 15% missing values replaced by mean in numerical and mode in categorical</a:t>
            </a:r>
          </a:p>
          <a:p>
            <a:r>
              <a:rPr lang="en-US" sz="1500" dirty="0"/>
              <a:t>Analysis for missing value done whether it missing at random or is there some other reason</a:t>
            </a:r>
          </a:p>
          <a:p>
            <a:pPr marL="0" indent="0">
              <a:buNone/>
            </a:pPr>
            <a:r>
              <a:rPr lang="en-US" sz="1500" u="sng" dirty="0"/>
              <a:t>Examples</a:t>
            </a:r>
            <a:r>
              <a:rPr lang="en-US" sz="1500" dirty="0"/>
              <a:t>: </a:t>
            </a:r>
          </a:p>
          <a:p>
            <a:r>
              <a:rPr lang="en-US" sz="1500" dirty="0" err="1"/>
              <a:t>GarageType</a:t>
            </a:r>
            <a:r>
              <a:rPr lang="en-US" sz="1500" dirty="0"/>
              <a:t> </a:t>
            </a:r>
            <a:r>
              <a:rPr lang="en-US" sz="1500" dirty="0" smtClean="0"/>
              <a:t>, </a:t>
            </a:r>
            <a:r>
              <a:rPr lang="en-US" sz="1500" dirty="0" err="1" smtClean="0"/>
              <a:t>GarageYrBlt</a:t>
            </a:r>
            <a:r>
              <a:rPr lang="en-US" sz="1500" dirty="0" smtClean="0"/>
              <a:t>, </a:t>
            </a:r>
            <a:r>
              <a:rPr lang="en-US" sz="1500" dirty="0" err="1" smtClean="0"/>
              <a:t>GarageFinish</a:t>
            </a:r>
            <a:r>
              <a:rPr lang="en-US" sz="1500" dirty="0" smtClean="0"/>
              <a:t>, </a:t>
            </a:r>
            <a:r>
              <a:rPr lang="en-US" sz="1500" dirty="0" err="1" smtClean="0"/>
              <a:t>GarageCond</a:t>
            </a:r>
            <a:r>
              <a:rPr lang="en-US" sz="1500" dirty="0" smtClean="0"/>
              <a:t>, </a:t>
            </a:r>
            <a:r>
              <a:rPr lang="en-US" sz="1500" dirty="0" err="1" smtClean="0"/>
              <a:t>GarageQual</a:t>
            </a:r>
            <a:r>
              <a:rPr lang="en-US" sz="1500" dirty="0" smtClean="0"/>
              <a:t> </a:t>
            </a:r>
            <a:r>
              <a:rPr lang="en-US" sz="1500" dirty="0"/>
              <a:t>all have 81 </a:t>
            </a:r>
            <a:r>
              <a:rPr lang="en-US" sz="1500" dirty="0" smtClean="0"/>
              <a:t>missing values.</a:t>
            </a:r>
            <a:endParaRPr lang="en-US" sz="1500" dirty="0"/>
          </a:p>
          <a:p>
            <a:r>
              <a:rPr lang="en-US" sz="1500" dirty="0"/>
              <a:t>But </a:t>
            </a:r>
            <a:r>
              <a:rPr lang="en-US" sz="1500" dirty="0" err="1"/>
              <a:t>GarageCars</a:t>
            </a:r>
            <a:r>
              <a:rPr lang="en-US" sz="1500" dirty="0"/>
              <a:t> and </a:t>
            </a:r>
            <a:r>
              <a:rPr lang="en-US" sz="1500" dirty="0" err="1"/>
              <a:t>GarageArea</a:t>
            </a:r>
            <a:r>
              <a:rPr lang="en-US" sz="1500" dirty="0"/>
              <a:t> have all the </a:t>
            </a:r>
            <a:r>
              <a:rPr lang="en-US" sz="1500" dirty="0" smtClean="0"/>
              <a:t>value (no null values). These </a:t>
            </a:r>
            <a:r>
              <a:rPr lang="en-US" sz="1500" dirty="0" smtClean="0"/>
              <a:t>two variables have </a:t>
            </a:r>
            <a:r>
              <a:rPr lang="en-US" sz="1500" dirty="0" smtClean="0"/>
              <a:t>ZERO for all those 81 records.</a:t>
            </a:r>
            <a:endParaRPr lang="en-US" sz="1500" dirty="0"/>
          </a:p>
          <a:p>
            <a:pPr marL="0" indent="0">
              <a:buNone/>
            </a:pPr>
            <a:r>
              <a:rPr lang="en-US" sz="1500" u="sng" dirty="0"/>
              <a:t>Treatment</a:t>
            </a:r>
            <a:r>
              <a:rPr lang="en-US" sz="1500" dirty="0"/>
              <a:t>: </a:t>
            </a:r>
          </a:p>
          <a:p>
            <a:r>
              <a:rPr lang="en-US" sz="1500" dirty="0" smtClean="0"/>
              <a:t>For </a:t>
            </a:r>
            <a:r>
              <a:rPr lang="en-US" sz="1500" dirty="0" err="1"/>
              <a:t>GarageType</a:t>
            </a:r>
            <a:r>
              <a:rPr lang="en-US" sz="1500" dirty="0"/>
              <a:t> </a:t>
            </a:r>
            <a:r>
              <a:rPr lang="en-US" sz="1500" dirty="0" smtClean="0"/>
              <a:t>,</a:t>
            </a:r>
            <a:r>
              <a:rPr lang="en-US" sz="1500" dirty="0" err="1" smtClean="0"/>
              <a:t>GarageFinish</a:t>
            </a:r>
            <a:r>
              <a:rPr lang="en-US" sz="1500" dirty="0"/>
              <a:t>, </a:t>
            </a:r>
            <a:r>
              <a:rPr lang="en-US" sz="1500" dirty="0" err="1"/>
              <a:t>GarageCond</a:t>
            </a:r>
            <a:r>
              <a:rPr lang="en-US" sz="1500" dirty="0"/>
              <a:t>, </a:t>
            </a:r>
            <a:r>
              <a:rPr lang="en-US" sz="1500" dirty="0" err="1"/>
              <a:t>GarageQual</a:t>
            </a:r>
            <a:r>
              <a:rPr lang="en-US" sz="1500" dirty="0"/>
              <a:t> </a:t>
            </a:r>
            <a:r>
              <a:rPr lang="en-US" sz="1500" dirty="0" smtClean="0"/>
              <a:t>- replaced</a:t>
            </a:r>
            <a:r>
              <a:rPr lang="en-US" sz="1500" dirty="0" smtClean="0"/>
              <a:t> ‘NA’ with 'None‘.</a:t>
            </a:r>
          </a:p>
          <a:p>
            <a:r>
              <a:rPr lang="en-US" sz="1500" dirty="0" err="1" smtClean="0"/>
              <a:t>GarageYrBlt</a:t>
            </a:r>
            <a:r>
              <a:rPr lang="en-US" sz="1500" dirty="0" smtClean="0"/>
              <a:t> if is </a:t>
            </a:r>
            <a:r>
              <a:rPr lang="en-US" sz="1500" dirty="0"/>
              <a:t>not </a:t>
            </a:r>
            <a:r>
              <a:rPr lang="en-US" sz="1500" dirty="0" smtClean="0"/>
              <a:t>available </a:t>
            </a:r>
            <a:r>
              <a:rPr lang="en-US" sz="1500" dirty="0"/>
              <a:t>for a particular home, then all values are </a:t>
            </a:r>
            <a:r>
              <a:rPr lang="en-US" sz="1500" dirty="0" smtClean="0"/>
              <a:t>‘NA’ </a:t>
            </a:r>
            <a:r>
              <a:rPr lang="en-US" sz="1500" dirty="0"/>
              <a:t>or </a:t>
            </a:r>
            <a:r>
              <a:rPr lang="en-US" sz="1500" dirty="0" smtClean="0"/>
              <a:t>‘Zero’. We treated by adding another column with </a:t>
            </a:r>
            <a:r>
              <a:rPr lang="en-US" sz="1500" dirty="0"/>
              <a:t>the name- </a:t>
            </a:r>
            <a:r>
              <a:rPr lang="en-US" sz="1500" dirty="0" err="1" smtClean="0"/>
              <a:t>GarageIf</a:t>
            </a:r>
            <a:r>
              <a:rPr lang="en-US" sz="1500" dirty="0" smtClean="0"/>
              <a:t>, and given 1 or 0 corresponding to </a:t>
            </a:r>
            <a:r>
              <a:rPr lang="en-US" sz="1500" dirty="0" err="1" smtClean="0"/>
              <a:t>GarageYrBlt</a:t>
            </a:r>
            <a:r>
              <a:rPr lang="en-US" sz="1500" dirty="0" smtClean="0"/>
              <a:t>.</a:t>
            </a:r>
            <a:endParaRPr lang="en-US" sz="1500" dirty="0"/>
          </a:p>
          <a:p>
            <a:pPr marL="0" indent="0">
              <a:buNone/>
            </a:pPr>
            <a:endParaRPr lang="en-US" sz="1500" dirty="0"/>
          </a:p>
        </p:txBody>
      </p:sp>
      <p:sp>
        <p:nvSpPr>
          <p:cNvPr id="9" name="TextBox 8">
            <a:extLst>
              <a:ext uri="{FF2B5EF4-FFF2-40B4-BE49-F238E27FC236}">
                <a16:creationId xmlns:a16="http://schemas.microsoft.com/office/drawing/2014/main" xmlns="" id="{433ADCB1-6996-426C-BA03-0FD5AACF7021}"/>
              </a:ext>
            </a:extLst>
          </p:cNvPr>
          <p:cNvSpPr txBox="1"/>
          <p:nvPr/>
        </p:nvSpPr>
        <p:spPr>
          <a:xfrm>
            <a:off x="295845" y="4131666"/>
            <a:ext cx="138908" cy="277719"/>
          </a:xfrm>
          <a:prstGeom prst="rect">
            <a:avLst/>
          </a:prstGeom>
          <a:noFill/>
        </p:spPr>
        <p:txBody>
          <a:bodyPr wrap="none" rtlCol="0">
            <a:spAutoFit/>
          </a:bodyPr>
          <a:lstStyle/>
          <a:p>
            <a:endParaRPr lang="en-US" spc="-42" dirty="0">
              <a:solidFill>
                <a:schemeClr val="bg1"/>
              </a:solidFill>
              <a:latin typeface="Montserrat"/>
              <a:cs typeface="Montserrat"/>
            </a:endParaRPr>
          </a:p>
        </p:txBody>
      </p:sp>
    </p:spTree>
    <p:extLst>
      <p:ext uri="{BB962C8B-B14F-4D97-AF65-F5344CB8AC3E}">
        <p14:creationId xmlns:p14="http://schemas.microsoft.com/office/powerpoint/2010/main" val="2796896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xmlns="" id="{777A147A-9ED8-46B4-8660-1B3C2AA880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AE59DE5-0266-400B-910C-4FEA743F91D0}"/>
              </a:ext>
            </a:extLst>
          </p:cNvPr>
          <p:cNvSpPr>
            <a:spLocks noGrp="1"/>
          </p:cNvSpPr>
          <p:nvPr>
            <p:ph type="title"/>
          </p:nvPr>
        </p:nvSpPr>
        <p:spPr>
          <a:xfrm>
            <a:off x="841248" y="548640"/>
            <a:ext cx="3600860" cy="5431536"/>
          </a:xfrm>
        </p:spPr>
        <p:txBody>
          <a:bodyPr vert="horz" lIns="91440" tIns="45720" rIns="91440" bIns="45720" rtlCol="0">
            <a:normAutofit/>
          </a:bodyPr>
          <a:lstStyle/>
          <a:p>
            <a:r>
              <a:rPr lang="en-US" sz="5400" kern="1200" dirty="0">
                <a:latin typeface="+mj-lt"/>
                <a:ea typeface="+mj-ea"/>
                <a:cs typeface="+mj-cs"/>
              </a:rPr>
              <a:t>Exploratory Data Analysis</a:t>
            </a:r>
            <a:br>
              <a:rPr lang="en-US" sz="5400" kern="1200" dirty="0">
                <a:latin typeface="+mj-lt"/>
                <a:ea typeface="+mj-ea"/>
                <a:cs typeface="+mj-cs"/>
              </a:rPr>
            </a:br>
            <a:r>
              <a:rPr lang="en-US" sz="5400" kern="1200" dirty="0">
                <a:latin typeface="+mj-lt"/>
                <a:ea typeface="+mj-ea"/>
                <a:cs typeface="+mj-cs"/>
              </a:rPr>
              <a:t>Feature Selection: Correlation Matrix</a:t>
            </a:r>
          </a:p>
        </p:txBody>
      </p:sp>
      <p:sp>
        <p:nvSpPr>
          <p:cNvPr id="21" name="sketch line">
            <a:extLst>
              <a:ext uri="{FF2B5EF4-FFF2-40B4-BE49-F238E27FC236}">
                <a16:creationId xmlns:a16="http://schemas.microsoft.com/office/drawing/2014/main" xmlns="" id="{5D6C15A0-C087-4593-8414-2B4EC1CDC3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scatter chart&#10;&#10;Description automatically generated">
            <a:extLst>
              <a:ext uri="{FF2B5EF4-FFF2-40B4-BE49-F238E27FC236}">
                <a16:creationId xmlns:a16="http://schemas.microsoft.com/office/drawing/2014/main" xmlns="" id="{09E08937-BFAF-3A4F-A093-F79016A5B93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49455" y="552450"/>
            <a:ext cx="6177752" cy="5430838"/>
          </a:xfrm>
        </p:spPr>
      </p:pic>
      <p:sp>
        <p:nvSpPr>
          <p:cNvPr id="9" name="TextBox 8">
            <a:extLst>
              <a:ext uri="{FF2B5EF4-FFF2-40B4-BE49-F238E27FC236}">
                <a16:creationId xmlns:a16="http://schemas.microsoft.com/office/drawing/2014/main" xmlns="" id="{433ADCB1-6996-426C-BA03-0FD5AACF7021}"/>
              </a:ext>
            </a:extLst>
          </p:cNvPr>
          <p:cNvSpPr txBox="1"/>
          <p:nvPr/>
        </p:nvSpPr>
        <p:spPr>
          <a:xfrm>
            <a:off x="295845" y="4131666"/>
            <a:ext cx="138908" cy="277719"/>
          </a:xfrm>
          <a:prstGeom prst="rect">
            <a:avLst/>
          </a:prstGeom>
          <a:noFill/>
        </p:spPr>
        <p:txBody>
          <a:bodyPr wrap="none" rtlCol="0">
            <a:spAutoFit/>
          </a:bodyPr>
          <a:lstStyle/>
          <a:p>
            <a:endParaRPr lang="en-US" spc="-42" dirty="0">
              <a:solidFill>
                <a:schemeClr val="bg1"/>
              </a:solidFill>
              <a:latin typeface="Montserrat"/>
              <a:cs typeface="Montserrat"/>
            </a:endParaRPr>
          </a:p>
        </p:txBody>
      </p:sp>
    </p:spTree>
    <p:extLst>
      <p:ext uri="{BB962C8B-B14F-4D97-AF65-F5344CB8AC3E}">
        <p14:creationId xmlns:p14="http://schemas.microsoft.com/office/powerpoint/2010/main" val="296083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xmlns="" id="{A6D37EE4-EA1B-46EE-A54B-5233C63C96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AE59DE5-0266-400B-910C-4FEA743F91D0}"/>
              </a:ext>
            </a:extLst>
          </p:cNvPr>
          <p:cNvSpPr>
            <a:spLocks noGrp="1"/>
          </p:cNvSpPr>
          <p:nvPr>
            <p:ph type="title"/>
          </p:nvPr>
        </p:nvSpPr>
        <p:spPr>
          <a:xfrm>
            <a:off x="572493" y="238539"/>
            <a:ext cx="11047013" cy="1434415"/>
          </a:xfrm>
        </p:spPr>
        <p:txBody>
          <a:bodyPr vert="horz" lIns="91440" tIns="45720" rIns="91440" bIns="45720" rtlCol="0" anchor="b">
            <a:normAutofit/>
          </a:bodyPr>
          <a:lstStyle/>
          <a:p>
            <a:r>
              <a:rPr lang="en-US" sz="3000"/>
              <a:t>Exploratory Data Analysis</a:t>
            </a:r>
            <a:br>
              <a:rPr lang="en-US" sz="3000"/>
            </a:br>
            <a:r>
              <a:rPr lang="en-US" sz="3000"/>
              <a:t>Feature Selection:</a:t>
            </a:r>
            <a:br>
              <a:rPr lang="en-US" sz="3000"/>
            </a:br>
            <a:r>
              <a:rPr lang="en-US" sz="3000"/>
              <a:t>Heat-Map</a:t>
            </a:r>
          </a:p>
        </p:txBody>
      </p:sp>
      <p:sp>
        <p:nvSpPr>
          <p:cNvPr id="40" name="sketch line">
            <a:extLst>
              <a:ext uri="{FF2B5EF4-FFF2-40B4-BE49-F238E27FC236}">
                <a16:creationId xmlns:a16="http://schemas.microsoft.com/office/drawing/2014/main" xmlns="" id="{927D5270-6648-4CC1-8F78-48BE299CAC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xmln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Graphical user interface, chart&#10;&#10;Description automatically generated">
            <a:extLst>
              <a:ext uri="{FF2B5EF4-FFF2-40B4-BE49-F238E27FC236}">
                <a16:creationId xmlns:a16="http://schemas.microsoft.com/office/drawing/2014/main" xmlns="" id="{1A807380-270E-2A4E-B93A-D9BA85095BD8}"/>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8376" r="3022" b="2"/>
          <a:stretch/>
        </p:blipFill>
        <p:spPr>
          <a:xfrm>
            <a:off x="572492" y="2002056"/>
            <a:ext cx="3943849" cy="418406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sp>
        <p:nvSpPr>
          <p:cNvPr id="3" name="TextBox 2"/>
          <p:cNvSpPr txBox="1"/>
          <p:nvPr/>
        </p:nvSpPr>
        <p:spPr>
          <a:xfrm>
            <a:off x="4905955" y="2071316"/>
            <a:ext cx="6713552" cy="4114800"/>
          </a:xfrm>
          <a:prstGeom prst="rect">
            <a:avLst/>
          </a:prstGeom>
        </p:spPr>
        <p:txBody>
          <a:bodyPr vert="horz" lIns="91440" tIns="45720" rIns="91440" bIns="45720" rtlCol="0" anchor="t">
            <a:normAutofit fontScale="85000" lnSpcReduction="20000"/>
          </a:bodyPr>
          <a:lstStyle/>
          <a:p>
            <a:pPr marL="285750" indent="-228600">
              <a:lnSpc>
                <a:spcPct val="90000"/>
              </a:lnSpc>
              <a:spcAft>
                <a:spcPts val="600"/>
              </a:spcAft>
              <a:buFont typeface="Arial" panose="020B0604020202020204" pitchFamily="34" charset="0"/>
              <a:buChar char="•"/>
            </a:pPr>
            <a:r>
              <a:rPr lang="en-US" sz="1500" dirty="0"/>
              <a:t>There is 83% correlation between </a:t>
            </a:r>
            <a:r>
              <a:rPr lang="en-US" sz="1500" dirty="0" err="1" smtClean="0"/>
              <a:t>TotRmsAbvGrd</a:t>
            </a:r>
            <a:r>
              <a:rPr lang="en-US" sz="1500" dirty="0" smtClean="0"/>
              <a:t> </a:t>
            </a:r>
            <a:r>
              <a:rPr lang="en-US" sz="1500" dirty="0"/>
              <a:t>and </a:t>
            </a:r>
            <a:r>
              <a:rPr lang="en-US" sz="1500" dirty="0" err="1" smtClean="0"/>
              <a:t>GrLivArea</a:t>
            </a:r>
            <a:r>
              <a:rPr lang="en-US" sz="1500" dirty="0"/>
              <a:t> </a:t>
            </a:r>
            <a:r>
              <a:rPr lang="en-US" sz="1500" dirty="0" smtClean="0"/>
              <a:t>and </a:t>
            </a:r>
            <a:r>
              <a:rPr lang="en-US" sz="1500" dirty="0" smtClean="0"/>
              <a:t> </a:t>
            </a:r>
            <a:r>
              <a:rPr lang="en-US" sz="1500" dirty="0"/>
              <a:t>89% correlation between </a:t>
            </a:r>
            <a:r>
              <a:rPr lang="en-US" sz="1500" dirty="0" err="1"/>
              <a:t>GarageCars</a:t>
            </a:r>
            <a:r>
              <a:rPr lang="en-US" sz="1500" dirty="0"/>
              <a:t> and </a:t>
            </a:r>
            <a:r>
              <a:rPr lang="en-US" sz="1500" dirty="0" err="1" smtClean="0"/>
              <a:t>GarageArea</a:t>
            </a:r>
            <a:endParaRPr lang="en-US" sz="1500" dirty="0"/>
          </a:p>
          <a:p>
            <a:pPr marL="285750" indent="-228600">
              <a:lnSpc>
                <a:spcPct val="90000"/>
              </a:lnSpc>
              <a:spcAft>
                <a:spcPts val="600"/>
              </a:spcAft>
              <a:buFont typeface="Arial" panose="020B0604020202020204" pitchFamily="34" charset="0"/>
              <a:buChar char="•"/>
            </a:pPr>
            <a:endParaRPr lang="en-US" sz="1500" dirty="0"/>
          </a:p>
          <a:p>
            <a:pPr marL="285750" indent="-228600">
              <a:lnSpc>
                <a:spcPct val="90000"/>
              </a:lnSpc>
              <a:spcAft>
                <a:spcPts val="600"/>
              </a:spcAft>
              <a:buFont typeface="Arial" panose="020B0604020202020204" pitchFamily="34" charset="0"/>
              <a:buChar char="•"/>
            </a:pPr>
            <a:r>
              <a:rPr lang="en-US" sz="1500" dirty="0"/>
              <a:t>Similarly, many other features such </a:t>
            </a:r>
            <a:r>
              <a:rPr lang="en-US" sz="1500" dirty="0" smtClean="0"/>
              <a:t>as </a:t>
            </a:r>
            <a:r>
              <a:rPr lang="en-US" sz="1500" dirty="0" err="1" smtClean="0"/>
              <a:t>BsmtUnfSF</a:t>
            </a:r>
            <a:r>
              <a:rPr lang="en-US" sz="1500" dirty="0"/>
              <a:t>, </a:t>
            </a:r>
            <a:r>
              <a:rPr lang="en-US" sz="1500" dirty="0" err="1"/>
              <a:t>FullBath</a:t>
            </a:r>
            <a:r>
              <a:rPr lang="en-US" sz="1500" dirty="0"/>
              <a:t> have good correlation with other independent feature.</a:t>
            </a:r>
          </a:p>
          <a:p>
            <a:pPr marL="57150">
              <a:lnSpc>
                <a:spcPct val="90000"/>
              </a:lnSpc>
              <a:spcAft>
                <a:spcPts val="600"/>
              </a:spcAft>
            </a:pPr>
            <a:endParaRPr lang="en-US" sz="1500" dirty="0"/>
          </a:p>
          <a:p>
            <a:pPr marL="342900" indent="-285750">
              <a:lnSpc>
                <a:spcPct val="90000"/>
              </a:lnSpc>
              <a:spcAft>
                <a:spcPts val="600"/>
              </a:spcAft>
              <a:buFont typeface="Arial" panose="020B0604020202020204" pitchFamily="34" charset="0"/>
              <a:buChar char="•"/>
            </a:pPr>
            <a:r>
              <a:rPr lang="en-US" sz="1500" dirty="0"/>
              <a:t>It also becomes clear the multicollinearity is an issue. </a:t>
            </a:r>
          </a:p>
          <a:p>
            <a:pPr>
              <a:lnSpc>
                <a:spcPct val="90000"/>
              </a:lnSpc>
              <a:spcAft>
                <a:spcPts val="600"/>
              </a:spcAft>
            </a:pPr>
            <a:endParaRPr lang="en-US" sz="1500" dirty="0"/>
          </a:p>
          <a:p>
            <a:pPr marL="285750" indent="-228600">
              <a:lnSpc>
                <a:spcPct val="90000"/>
              </a:lnSpc>
              <a:spcAft>
                <a:spcPts val="600"/>
              </a:spcAft>
              <a:buFont typeface="Arial" panose="020B0604020202020204" pitchFamily="34" charset="0"/>
              <a:buChar char="•"/>
            </a:pPr>
            <a:r>
              <a:rPr lang="en-US" sz="1500" dirty="0"/>
              <a:t>For example: the correlation between </a:t>
            </a:r>
            <a:r>
              <a:rPr lang="en-US" sz="1500" dirty="0" err="1"/>
              <a:t>GarageCars</a:t>
            </a:r>
            <a:r>
              <a:rPr lang="en-US" sz="1500" dirty="0"/>
              <a:t> and </a:t>
            </a:r>
            <a:r>
              <a:rPr lang="en-US" sz="1500" dirty="0" err="1"/>
              <a:t>GarageArea</a:t>
            </a:r>
            <a:r>
              <a:rPr lang="en-US" sz="1500" dirty="0"/>
              <a:t> is very high (0.89), and both have similar (high) correlations with </a:t>
            </a:r>
            <a:r>
              <a:rPr lang="en-US" sz="1500" dirty="0" err="1"/>
              <a:t>SalePrice</a:t>
            </a:r>
            <a:r>
              <a:rPr lang="en-US" sz="1500" dirty="0"/>
              <a:t>.</a:t>
            </a:r>
          </a:p>
          <a:p>
            <a:pPr marL="285750" indent="-228600">
              <a:lnSpc>
                <a:spcPct val="90000"/>
              </a:lnSpc>
              <a:spcAft>
                <a:spcPts val="600"/>
              </a:spcAft>
              <a:buFont typeface="Arial" panose="020B0604020202020204" pitchFamily="34" charset="0"/>
              <a:buChar char="•"/>
            </a:pPr>
            <a:r>
              <a:rPr lang="en-US" sz="1500" dirty="0"/>
              <a:t> The other 6 </a:t>
            </a:r>
            <a:r>
              <a:rPr lang="en-US" sz="1500" dirty="0" smtClean="0"/>
              <a:t>variables </a:t>
            </a:r>
            <a:r>
              <a:rPr lang="en-US" sz="1500" dirty="0"/>
              <a:t>with a correlation higher than 0.5 with </a:t>
            </a:r>
            <a:r>
              <a:rPr lang="en-US" sz="1500" dirty="0" err="1"/>
              <a:t>SalePrice</a:t>
            </a:r>
            <a:r>
              <a:rPr lang="en-US" sz="1500" dirty="0"/>
              <a:t> are: </a:t>
            </a:r>
            <a:r>
              <a:rPr lang="en-US" sz="1500" dirty="0" smtClean="0"/>
              <a:t>-</a:t>
            </a:r>
          </a:p>
          <a:p>
            <a:pPr marL="742950" lvl="1" indent="-228600">
              <a:lnSpc>
                <a:spcPct val="90000"/>
              </a:lnSpc>
              <a:spcAft>
                <a:spcPts val="600"/>
              </a:spcAft>
              <a:buFont typeface="Arial" panose="020B0604020202020204" pitchFamily="34" charset="0"/>
              <a:buChar char="•"/>
            </a:pPr>
            <a:r>
              <a:rPr lang="en-US" sz="1500" dirty="0" err="1" smtClean="0"/>
              <a:t>TotalBsmtSF</a:t>
            </a:r>
            <a:r>
              <a:rPr lang="en-US" sz="1500" dirty="0"/>
              <a:t>: Total square feet of basement area </a:t>
            </a:r>
          </a:p>
          <a:p>
            <a:pPr marL="742950" lvl="1" indent="-228600">
              <a:lnSpc>
                <a:spcPct val="90000"/>
              </a:lnSpc>
              <a:spcAft>
                <a:spcPts val="600"/>
              </a:spcAft>
              <a:buFont typeface="Arial" panose="020B0604020202020204" pitchFamily="34" charset="0"/>
              <a:buChar char="•"/>
            </a:pPr>
            <a:r>
              <a:rPr lang="en-US" sz="1500" dirty="0"/>
              <a:t>1stFlrSF: First Floor square feet </a:t>
            </a:r>
          </a:p>
          <a:p>
            <a:pPr marL="742950" lvl="1" indent="-228600">
              <a:lnSpc>
                <a:spcPct val="90000"/>
              </a:lnSpc>
              <a:spcAft>
                <a:spcPts val="600"/>
              </a:spcAft>
              <a:buFont typeface="Arial" panose="020B0604020202020204" pitchFamily="34" charset="0"/>
              <a:buChar char="•"/>
            </a:pPr>
            <a:r>
              <a:rPr lang="en-US" sz="1500" dirty="0" err="1"/>
              <a:t>FullBath</a:t>
            </a:r>
            <a:r>
              <a:rPr lang="en-US" sz="1500" dirty="0"/>
              <a:t>: Full bathrooms above grade </a:t>
            </a:r>
            <a:endParaRPr lang="en-US" sz="1500" dirty="0" smtClean="0"/>
          </a:p>
          <a:p>
            <a:pPr marL="742950" lvl="1" indent="-228600">
              <a:lnSpc>
                <a:spcPct val="90000"/>
              </a:lnSpc>
              <a:spcAft>
                <a:spcPts val="600"/>
              </a:spcAft>
              <a:buFont typeface="Arial" panose="020B0604020202020204" pitchFamily="34" charset="0"/>
              <a:buChar char="•"/>
            </a:pPr>
            <a:r>
              <a:rPr lang="en-US" sz="1500" dirty="0" err="1" smtClean="0"/>
              <a:t>TotRmsAbvGrd</a:t>
            </a:r>
            <a:r>
              <a:rPr lang="en-US" sz="1500" dirty="0"/>
              <a:t>: Total rooms above grade (does not include bathrooms) </a:t>
            </a:r>
          </a:p>
          <a:p>
            <a:pPr marL="742950" lvl="1" indent="-228600">
              <a:lnSpc>
                <a:spcPct val="90000"/>
              </a:lnSpc>
              <a:spcAft>
                <a:spcPts val="600"/>
              </a:spcAft>
              <a:buFont typeface="Arial" panose="020B0604020202020204" pitchFamily="34" charset="0"/>
              <a:buChar char="•"/>
            </a:pPr>
            <a:r>
              <a:rPr lang="en-US" sz="1500" dirty="0" err="1"/>
              <a:t>YearBuilt</a:t>
            </a:r>
            <a:r>
              <a:rPr lang="en-US" sz="1500" dirty="0"/>
              <a:t>: Original construction date </a:t>
            </a:r>
            <a:endParaRPr lang="en-US" sz="1500" dirty="0" smtClean="0"/>
          </a:p>
          <a:p>
            <a:pPr marL="742950" lvl="1" indent="-228600">
              <a:lnSpc>
                <a:spcPct val="90000"/>
              </a:lnSpc>
              <a:spcAft>
                <a:spcPts val="600"/>
              </a:spcAft>
              <a:buFont typeface="Arial" panose="020B0604020202020204" pitchFamily="34" charset="0"/>
              <a:buChar char="•"/>
            </a:pPr>
            <a:r>
              <a:rPr lang="en-US" sz="1500" dirty="0" err="1" smtClean="0"/>
              <a:t>YearRemodAdd</a:t>
            </a:r>
            <a:r>
              <a:rPr lang="en-US" sz="1500" dirty="0"/>
              <a:t>: Remodel date (same as construction date if no remodeling or additions)</a:t>
            </a:r>
          </a:p>
          <a:p>
            <a:pPr marL="285750" indent="-228600">
              <a:lnSpc>
                <a:spcPct val="90000"/>
              </a:lnSpc>
              <a:spcAft>
                <a:spcPts val="600"/>
              </a:spcAft>
              <a:buFont typeface="Arial" panose="020B0604020202020204" pitchFamily="34" charset="0"/>
              <a:buChar char="•"/>
            </a:pPr>
            <a:r>
              <a:rPr lang="en-US" sz="1500" dirty="0" smtClean="0"/>
              <a:t>These </a:t>
            </a:r>
            <a:r>
              <a:rPr lang="en-US" sz="1500" dirty="0"/>
              <a:t>features can be </a:t>
            </a:r>
            <a:r>
              <a:rPr lang="en-US" sz="1500" dirty="0" smtClean="0"/>
              <a:t>removed: </a:t>
            </a:r>
            <a:r>
              <a:rPr lang="en-US" sz="1500" dirty="0" err="1" smtClean="0"/>
              <a:t>FullBath</a:t>
            </a:r>
            <a:r>
              <a:rPr lang="en-US" sz="1500" dirty="0" smtClean="0"/>
              <a:t>,</a:t>
            </a:r>
            <a:r>
              <a:rPr lang="en-US" sz="1500" dirty="0" smtClean="0"/>
              <a:t> </a:t>
            </a:r>
            <a:r>
              <a:rPr lang="en-US" sz="1500" dirty="0" err="1" smtClean="0"/>
              <a:t>YearRemodAdd</a:t>
            </a:r>
            <a:r>
              <a:rPr lang="en-US" sz="1500" dirty="0" smtClean="0"/>
              <a:t>, 2ndfloorsf, 1stFlrSF </a:t>
            </a:r>
            <a:r>
              <a:rPr lang="en-US" sz="1500" dirty="0" err="1" smtClean="0"/>
              <a:t>T</a:t>
            </a:r>
            <a:r>
              <a:rPr lang="en-US" sz="1500" dirty="0" err="1" smtClean="0"/>
              <a:t>otalroomabgrd</a:t>
            </a:r>
            <a:r>
              <a:rPr lang="en-US" sz="1500" dirty="0" smtClean="0"/>
              <a:t>, </a:t>
            </a:r>
            <a:r>
              <a:rPr lang="en-US" sz="1500" dirty="0" err="1" smtClean="0"/>
              <a:t>G</a:t>
            </a:r>
            <a:r>
              <a:rPr lang="en-US" sz="1500" dirty="0" err="1" smtClean="0"/>
              <a:t>arageCars</a:t>
            </a:r>
            <a:endParaRPr lang="en-US" sz="1500" dirty="0" smtClean="0"/>
          </a:p>
          <a:p>
            <a:pPr indent="-228600">
              <a:lnSpc>
                <a:spcPct val="90000"/>
              </a:lnSpc>
              <a:spcAft>
                <a:spcPts val="600"/>
              </a:spcAft>
              <a:buFont typeface="Arial" panose="020B0604020202020204" pitchFamily="34" charset="0"/>
              <a:buChar char="•"/>
            </a:pPr>
            <a:endParaRPr lang="en-US" sz="1200" dirty="0"/>
          </a:p>
        </p:txBody>
      </p:sp>
      <p:sp>
        <p:nvSpPr>
          <p:cNvPr id="9" name="TextBox 8">
            <a:extLst>
              <a:ext uri="{FF2B5EF4-FFF2-40B4-BE49-F238E27FC236}">
                <a16:creationId xmlns:a16="http://schemas.microsoft.com/office/drawing/2014/main" xmlns="" id="{433ADCB1-6996-426C-BA03-0FD5AACF7021}"/>
              </a:ext>
            </a:extLst>
          </p:cNvPr>
          <p:cNvSpPr txBox="1"/>
          <p:nvPr/>
        </p:nvSpPr>
        <p:spPr>
          <a:xfrm>
            <a:off x="295845" y="4131666"/>
            <a:ext cx="138908" cy="277719"/>
          </a:xfrm>
          <a:prstGeom prst="rect">
            <a:avLst/>
          </a:prstGeom>
          <a:noFill/>
        </p:spPr>
        <p:txBody>
          <a:bodyPr wrap="none" rtlCol="0">
            <a:spAutoFit/>
          </a:bodyPr>
          <a:lstStyle/>
          <a:p>
            <a:endParaRPr lang="en-US" spc="-42" dirty="0">
              <a:solidFill>
                <a:schemeClr val="bg1"/>
              </a:solidFill>
              <a:latin typeface="Montserrat"/>
              <a:cs typeface="Montserrat"/>
            </a:endParaRPr>
          </a:p>
        </p:txBody>
      </p:sp>
    </p:spTree>
    <p:extLst>
      <p:ext uri="{BB962C8B-B14F-4D97-AF65-F5344CB8AC3E}">
        <p14:creationId xmlns:p14="http://schemas.microsoft.com/office/powerpoint/2010/main" val="2426178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xmlns="" id="{94BFCCA4-109C-4B21-816E-144FE75C38E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AE59DE5-0266-400B-910C-4FEA743F91D0}"/>
              </a:ext>
            </a:extLst>
          </p:cNvPr>
          <p:cNvSpPr>
            <a:spLocks noGrp="1"/>
          </p:cNvSpPr>
          <p:nvPr>
            <p:ph type="title"/>
          </p:nvPr>
        </p:nvSpPr>
        <p:spPr>
          <a:xfrm>
            <a:off x="630918" y="643465"/>
            <a:ext cx="3895359" cy="1846615"/>
          </a:xfrm>
        </p:spPr>
        <p:txBody>
          <a:bodyPr vert="horz" lIns="91440" tIns="45720" rIns="91440" bIns="45720" rtlCol="0" anchor="b">
            <a:normAutofit/>
          </a:bodyPr>
          <a:lstStyle/>
          <a:p>
            <a:r>
              <a:rPr lang="en-US" sz="2600"/>
              <a:t>Exploratory Data Analysis</a:t>
            </a:r>
            <a:br>
              <a:rPr lang="en-US" sz="2600"/>
            </a:br>
            <a:r>
              <a:rPr lang="en-US" sz="2600"/>
              <a:t>Feature Selection:</a:t>
            </a:r>
            <a:br>
              <a:rPr lang="en-US" sz="2600"/>
            </a:br>
            <a:r>
              <a:rPr lang="en-US" sz="2600"/>
              <a:t>Treatment of skewness in Sale price</a:t>
            </a:r>
          </a:p>
        </p:txBody>
      </p:sp>
      <p:sp>
        <p:nvSpPr>
          <p:cNvPr id="42" name="sketch line">
            <a:extLst>
              <a:ext uri="{FF2B5EF4-FFF2-40B4-BE49-F238E27FC236}">
                <a16:creationId xmlns:a16="http://schemas.microsoft.com/office/drawing/2014/main" xmlns="" id="{0059B5C0-FEC8-4370-AF45-02E3AEF6FA6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0080" y="2659144"/>
            <a:ext cx="3566160" cy="18288"/>
          </a:xfrm>
          <a:custGeom>
            <a:avLst/>
            <a:gdLst>
              <a:gd name="connsiteX0" fmla="*/ 0 w 3566160"/>
              <a:gd name="connsiteY0" fmla="*/ 0 h 18288"/>
              <a:gd name="connsiteX1" fmla="*/ 665683 w 3566160"/>
              <a:gd name="connsiteY1" fmla="*/ 0 h 18288"/>
              <a:gd name="connsiteX2" fmla="*/ 1331366 w 3566160"/>
              <a:gd name="connsiteY2" fmla="*/ 0 h 18288"/>
              <a:gd name="connsiteX3" fmla="*/ 1818742 w 3566160"/>
              <a:gd name="connsiteY3" fmla="*/ 0 h 18288"/>
              <a:gd name="connsiteX4" fmla="*/ 2413102 w 3566160"/>
              <a:gd name="connsiteY4" fmla="*/ 0 h 18288"/>
              <a:gd name="connsiteX5" fmla="*/ 2936138 w 3566160"/>
              <a:gd name="connsiteY5" fmla="*/ 0 h 18288"/>
              <a:gd name="connsiteX6" fmla="*/ 3566160 w 3566160"/>
              <a:gd name="connsiteY6" fmla="*/ 0 h 18288"/>
              <a:gd name="connsiteX7" fmla="*/ 3566160 w 3566160"/>
              <a:gd name="connsiteY7" fmla="*/ 18288 h 18288"/>
              <a:gd name="connsiteX8" fmla="*/ 2971800 w 3566160"/>
              <a:gd name="connsiteY8" fmla="*/ 18288 h 18288"/>
              <a:gd name="connsiteX9" fmla="*/ 2448763 w 3566160"/>
              <a:gd name="connsiteY9" fmla="*/ 18288 h 18288"/>
              <a:gd name="connsiteX10" fmla="*/ 1854403 w 3566160"/>
              <a:gd name="connsiteY10" fmla="*/ 18288 h 18288"/>
              <a:gd name="connsiteX11" fmla="*/ 1295705 w 3566160"/>
              <a:gd name="connsiteY11" fmla="*/ 18288 h 18288"/>
              <a:gd name="connsiteX12" fmla="*/ 772668 w 3566160"/>
              <a:gd name="connsiteY12" fmla="*/ 18288 h 18288"/>
              <a:gd name="connsiteX13" fmla="*/ 0 w 3566160"/>
              <a:gd name="connsiteY13" fmla="*/ 18288 h 18288"/>
              <a:gd name="connsiteX14" fmla="*/ 0 w 356616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6160" h="18288" fill="none" extrusionOk="0">
                <a:moveTo>
                  <a:pt x="0" y="0"/>
                </a:moveTo>
                <a:cubicBezTo>
                  <a:pt x="222644" y="15773"/>
                  <a:pt x="447078" y="-30288"/>
                  <a:pt x="665683" y="0"/>
                </a:cubicBezTo>
                <a:cubicBezTo>
                  <a:pt x="884288" y="30288"/>
                  <a:pt x="1132425" y="-6167"/>
                  <a:pt x="1331366" y="0"/>
                </a:cubicBezTo>
                <a:cubicBezTo>
                  <a:pt x="1530307" y="6167"/>
                  <a:pt x="1680942" y="17562"/>
                  <a:pt x="1818742" y="0"/>
                </a:cubicBezTo>
                <a:cubicBezTo>
                  <a:pt x="1956542" y="-17562"/>
                  <a:pt x="2130227" y="23032"/>
                  <a:pt x="2413102" y="0"/>
                </a:cubicBezTo>
                <a:cubicBezTo>
                  <a:pt x="2695977" y="-23032"/>
                  <a:pt x="2679988" y="-13260"/>
                  <a:pt x="2936138" y="0"/>
                </a:cubicBezTo>
                <a:cubicBezTo>
                  <a:pt x="3192288" y="13260"/>
                  <a:pt x="3378668" y="16268"/>
                  <a:pt x="3566160" y="0"/>
                </a:cubicBezTo>
                <a:cubicBezTo>
                  <a:pt x="3566199" y="7328"/>
                  <a:pt x="3566779" y="9982"/>
                  <a:pt x="3566160" y="18288"/>
                </a:cubicBezTo>
                <a:cubicBezTo>
                  <a:pt x="3315478" y="45899"/>
                  <a:pt x="3188272" y="-7574"/>
                  <a:pt x="2971800" y="18288"/>
                </a:cubicBezTo>
                <a:cubicBezTo>
                  <a:pt x="2755328" y="44150"/>
                  <a:pt x="2598570" y="34692"/>
                  <a:pt x="2448763" y="18288"/>
                </a:cubicBezTo>
                <a:cubicBezTo>
                  <a:pt x="2298956" y="1884"/>
                  <a:pt x="2011344" y="-7043"/>
                  <a:pt x="1854403" y="18288"/>
                </a:cubicBezTo>
                <a:cubicBezTo>
                  <a:pt x="1697462" y="43619"/>
                  <a:pt x="1444994" y="618"/>
                  <a:pt x="1295705" y="18288"/>
                </a:cubicBezTo>
                <a:cubicBezTo>
                  <a:pt x="1146416" y="35958"/>
                  <a:pt x="965401" y="42167"/>
                  <a:pt x="772668" y="18288"/>
                </a:cubicBezTo>
                <a:cubicBezTo>
                  <a:pt x="579935" y="-5591"/>
                  <a:pt x="352420" y="-19381"/>
                  <a:pt x="0" y="18288"/>
                </a:cubicBezTo>
                <a:cubicBezTo>
                  <a:pt x="-593" y="9736"/>
                  <a:pt x="244" y="6610"/>
                  <a:pt x="0" y="0"/>
                </a:cubicBezTo>
                <a:close/>
              </a:path>
              <a:path w="3566160" h="18288" stroke="0" extrusionOk="0">
                <a:moveTo>
                  <a:pt x="0" y="0"/>
                </a:moveTo>
                <a:cubicBezTo>
                  <a:pt x="169947" y="-5008"/>
                  <a:pt x="340602" y="-17518"/>
                  <a:pt x="594360" y="0"/>
                </a:cubicBezTo>
                <a:cubicBezTo>
                  <a:pt x="848118" y="17518"/>
                  <a:pt x="997921" y="8866"/>
                  <a:pt x="1224382" y="0"/>
                </a:cubicBezTo>
                <a:cubicBezTo>
                  <a:pt x="1450843" y="-8866"/>
                  <a:pt x="1572343" y="8392"/>
                  <a:pt x="1783080" y="0"/>
                </a:cubicBezTo>
                <a:cubicBezTo>
                  <a:pt x="1993817" y="-8392"/>
                  <a:pt x="2266728" y="2126"/>
                  <a:pt x="2448763" y="0"/>
                </a:cubicBezTo>
                <a:cubicBezTo>
                  <a:pt x="2630798" y="-2126"/>
                  <a:pt x="2815508" y="-13843"/>
                  <a:pt x="3043123" y="0"/>
                </a:cubicBezTo>
                <a:cubicBezTo>
                  <a:pt x="3270738" y="13843"/>
                  <a:pt x="3420568" y="2184"/>
                  <a:pt x="3566160" y="0"/>
                </a:cubicBezTo>
                <a:cubicBezTo>
                  <a:pt x="3566487" y="8595"/>
                  <a:pt x="3566088" y="13110"/>
                  <a:pt x="3566160" y="18288"/>
                </a:cubicBezTo>
                <a:cubicBezTo>
                  <a:pt x="3421748" y="9323"/>
                  <a:pt x="3176383" y="-3939"/>
                  <a:pt x="2971800" y="18288"/>
                </a:cubicBezTo>
                <a:cubicBezTo>
                  <a:pt x="2767217" y="40515"/>
                  <a:pt x="2590769" y="4336"/>
                  <a:pt x="2306117" y="18288"/>
                </a:cubicBezTo>
                <a:cubicBezTo>
                  <a:pt x="2021465" y="32240"/>
                  <a:pt x="1860727" y="-9280"/>
                  <a:pt x="1676095" y="18288"/>
                </a:cubicBezTo>
                <a:cubicBezTo>
                  <a:pt x="1491463" y="45856"/>
                  <a:pt x="1329173" y="5765"/>
                  <a:pt x="1153058" y="18288"/>
                </a:cubicBezTo>
                <a:cubicBezTo>
                  <a:pt x="976943" y="30811"/>
                  <a:pt x="895178" y="4751"/>
                  <a:pt x="665683" y="18288"/>
                </a:cubicBezTo>
                <a:cubicBezTo>
                  <a:pt x="436189" y="31825"/>
                  <a:pt x="302924" y="2002"/>
                  <a:pt x="0" y="18288"/>
                </a:cubicBezTo>
                <a:cubicBezTo>
                  <a:pt x="822" y="10564"/>
                  <a:pt x="-23" y="457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244897650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9D254572-1DEA-D74E-92AB-85B8B7D4FF4C}"/>
              </a:ext>
            </a:extLst>
          </p:cNvPr>
          <p:cNvSpPr txBox="1"/>
          <p:nvPr/>
        </p:nvSpPr>
        <p:spPr>
          <a:xfrm>
            <a:off x="630936" y="2807167"/>
            <a:ext cx="3895522" cy="338639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dirty="0"/>
              <a:t>Treated skewness by taking log(1+x) of sales price</a:t>
            </a:r>
          </a:p>
          <a:p>
            <a:pPr>
              <a:lnSpc>
                <a:spcPct val="90000"/>
              </a:lnSpc>
              <a:spcAft>
                <a:spcPts val="600"/>
              </a:spcAft>
            </a:pPr>
            <a:r>
              <a:rPr lang="en-US" sz="1400" dirty="0">
                <a:solidFill>
                  <a:schemeClr val="bg2">
                    <a:lumMod val="50000"/>
                  </a:schemeClr>
                </a:solidFill>
              </a:rPr>
              <a:t>from </a:t>
            </a:r>
            <a:r>
              <a:rPr lang="en-US" sz="1400" dirty="0" err="1">
                <a:solidFill>
                  <a:schemeClr val="bg2">
                    <a:lumMod val="50000"/>
                  </a:schemeClr>
                </a:solidFill>
              </a:rPr>
              <a:t>scipy.stats</a:t>
            </a:r>
            <a:r>
              <a:rPr lang="en-US" sz="1400" dirty="0">
                <a:solidFill>
                  <a:schemeClr val="bg2">
                    <a:lumMod val="50000"/>
                  </a:schemeClr>
                </a:solidFill>
              </a:rPr>
              <a:t> import norm</a:t>
            </a:r>
          </a:p>
          <a:p>
            <a:pPr>
              <a:lnSpc>
                <a:spcPct val="90000"/>
              </a:lnSpc>
              <a:spcAft>
                <a:spcPts val="600"/>
              </a:spcAft>
            </a:pPr>
            <a:r>
              <a:rPr lang="en-US" sz="1400" dirty="0">
                <a:solidFill>
                  <a:schemeClr val="bg2">
                    <a:lumMod val="50000"/>
                  </a:schemeClr>
                </a:solidFill>
              </a:rPr>
              <a:t>from </a:t>
            </a:r>
            <a:r>
              <a:rPr lang="en-US" sz="1400" dirty="0" err="1">
                <a:solidFill>
                  <a:schemeClr val="bg2">
                    <a:lumMod val="50000"/>
                  </a:schemeClr>
                </a:solidFill>
              </a:rPr>
              <a:t>scipy</a:t>
            </a:r>
            <a:r>
              <a:rPr lang="en-US" sz="1400" dirty="0">
                <a:solidFill>
                  <a:schemeClr val="bg2">
                    <a:lumMod val="50000"/>
                  </a:schemeClr>
                </a:solidFill>
              </a:rPr>
              <a:t> import stats</a:t>
            </a:r>
          </a:p>
          <a:p>
            <a:pPr>
              <a:lnSpc>
                <a:spcPct val="90000"/>
              </a:lnSpc>
              <a:spcAft>
                <a:spcPts val="600"/>
              </a:spcAft>
            </a:pPr>
            <a:r>
              <a:rPr lang="en-US" sz="1400" dirty="0" err="1">
                <a:solidFill>
                  <a:schemeClr val="bg2">
                    <a:lumMod val="50000"/>
                  </a:schemeClr>
                </a:solidFill>
              </a:rPr>
              <a:t>sns.distplot</a:t>
            </a:r>
            <a:r>
              <a:rPr lang="en-US" sz="1400" dirty="0">
                <a:solidFill>
                  <a:schemeClr val="bg2">
                    <a:lumMod val="50000"/>
                  </a:schemeClr>
                </a:solidFill>
              </a:rPr>
              <a:t>(</a:t>
            </a:r>
            <a:r>
              <a:rPr lang="en-US" sz="1400" dirty="0" err="1">
                <a:solidFill>
                  <a:schemeClr val="bg2">
                    <a:lumMod val="50000"/>
                  </a:schemeClr>
                </a:solidFill>
              </a:rPr>
              <a:t>all_features</a:t>
            </a:r>
            <a:r>
              <a:rPr lang="en-US" sz="1400" dirty="0">
                <a:solidFill>
                  <a:schemeClr val="bg2">
                    <a:lumMod val="50000"/>
                  </a:schemeClr>
                </a:solidFill>
              </a:rPr>
              <a:t>['</a:t>
            </a:r>
            <a:r>
              <a:rPr lang="en-US" sz="1400" dirty="0" err="1">
                <a:solidFill>
                  <a:schemeClr val="bg2">
                    <a:lumMod val="50000"/>
                  </a:schemeClr>
                </a:solidFill>
              </a:rPr>
              <a:t>SalePrice</a:t>
            </a:r>
            <a:r>
              <a:rPr lang="en-US" sz="1400" dirty="0">
                <a:solidFill>
                  <a:schemeClr val="bg2">
                    <a:lumMod val="50000"/>
                  </a:schemeClr>
                </a:solidFill>
              </a:rPr>
              <a:t>'], fit=norm);</a:t>
            </a:r>
          </a:p>
          <a:p>
            <a:pPr>
              <a:lnSpc>
                <a:spcPct val="90000"/>
              </a:lnSpc>
              <a:spcAft>
                <a:spcPts val="600"/>
              </a:spcAft>
            </a:pPr>
            <a:r>
              <a:rPr lang="en-US" sz="1400" dirty="0">
                <a:solidFill>
                  <a:schemeClr val="bg2">
                    <a:lumMod val="50000"/>
                  </a:schemeClr>
                </a:solidFill>
              </a:rPr>
              <a:t>fig = </a:t>
            </a:r>
            <a:r>
              <a:rPr lang="en-US" sz="1400" dirty="0" err="1">
                <a:solidFill>
                  <a:schemeClr val="bg2">
                    <a:lumMod val="50000"/>
                  </a:schemeClr>
                </a:solidFill>
              </a:rPr>
              <a:t>plt.figure</a:t>
            </a:r>
            <a:r>
              <a:rPr lang="en-US" sz="1400" dirty="0">
                <a:solidFill>
                  <a:schemeClr val="bg2">
                    <a:lumMod val="50000"/>
                  </a:schemeClr>
                </a:solidFill>
              </a:rPr>
              <a:t>()</a:t>
            </a:r>
          </a:p>
          <a:p>
            <a:pPr>
              <a:lnSpc>
                <a:spcPct val="90000"/>
              </a:lnSpc>
              <a:spcAft>
                <a:spcPts val="600"/>
              </a:spcAft>
            </a:pPr>
            <a:r>
              <a:rPr lang="en-US" sz="1400" dirty="0">
                <a:solidFill>
                  <a:schemeClr val="bg2">
                    <a:lumMod val="50000"/>
                  </a:schemeClr>
                </a:solidFill>
              </a:rPr>
              <a:t>res = </a:t>
            </a:r>
            <a:r>
              <a:rPr lang="en-US" sz="1400" dirty="0" err="1">
                <a:solidFill>
                  <a:schemeClr val="bg2">
                    <a:lumMod val="50000"/>
                  </a:schemeClr>
                </a:solidFill>
              </a:rPr>
              <a:t>stats.probplot</a:t>
            </a:r>
            <a:r>
              <a:rPr lang="en-US" sz="1400" dirty="0">
                <a:solidFill>
                  <a:schemeClr val="bg2">
                    <a:lumMod val="50000"/>
                  </a:schemeClr>
                </a:solidFill>
              </a:rPr>
              <a:t>(</a:t>
            </a:r>
            <a:r>
              <a:rPr lang="en-US" sz="1400" dirty="0" err="1">
                <a:solidFill>
                  <a:schemeClr val="bg2">
                    <a:lumMod val="50000"/>
                  </a:schemeClr>
                </a:solidFill>
              </a:rPr>
              <a:t>all_features</a:t>
            </a:r>
            <a:r>
              <a:rPr lang="en-US" sz="1400" dirty="0">
                <a:solidFill>
                  <a:schemeClr val="bg2">
                    <a:lumMod val="50000"/>
                  </a:schemeClr>
                </a:solidFill>
              </a:rPr>
              <a:t>['</a:t>
            </a:r>
            <a:r>
              <a:rPr lang="en-US" sz="1400" dirty="0" err="1">
                <a:solidFill>
                  <a:schemeClr val="bg2">
                    <a:lumMod val="50000"/>
                  </a:schemeClr>
                </a:solidFill>
              </a:rPr>
              <a:t>SalePrice</a:t>
            </a:r>
            <a:r>
              <a:rPr lang="en-US" sz="1400" dirty="0">
                <a:solidFill>
                  <a:schemeClr val="bg2">
                    <a:lumMod val="50000"/>
                  </a:schemeClr>
                </a:solidFill>
              </a:rPr>
              <a:t>'], plot=</a:t>
            </a:r>
            <a:r>
              <a:rPr lang="en-US" sz="1400" dirty="0" err="1">
                <a:solidFill>
                  <a:schemeClr val="bg2">
                    <a:lumMod val="50000"/>
                  </a:schemeClr>
                </a:solidFill>
              </a:rPr>
              <a:t>plt</a:t>
            </a:r>
            <a:r>
              <a:rPr lang="en-US" sz="1400" dirty="0">
                <a:solidFill>
                  <a:schemeClr val="bg2">
                    <a:lumMod val="50000"/>
                  </a:schemeClr>
                </a:solidFill>
              </a:rPr>
              <a:t>)</a:t>
            </a:r>
          </a:p>
          <a:p>
            <a:pPr>
              <a:lnSpc>
                <a:spcPct val="90000"/>
              </a:lnSpc>
              <a:spcAft>
                <a:spcPts val="600"/>
              </a:spcAft>
            </a:pPr>
            <a:r>
              <a:rPr lang="en-US" sz="1400" dirty="0" err="1">
                <a:solidFill>
                  <a:schemeClr val="bg2">
                    <a:lumMod val="50000"/>
                  </a:schemeClr>
                </a:solidFill>
              </a:rPr>
              <a:t>sns.distplot</a:t>
            </a:r>
            <a:r>
              <a:rPr lang="en-US" sz="1400" dirty="0">
                <a:solidFill>
                  <a:schemeClr val="bg2">
                    <a:lumMod val="50000"/>
                  </a:schemeClr>
                </a:solidFill>
              </a:rPr>
              <a:t>(</a:t>
            </a:r>
            <a:r>
              <a:rPr lang="en-US" sz="1400" dirty="0" err="1">
                <a:solidFill>
                  <a:schemeClr val="bg2">
                    <a:lumMod val="50000"/>
                  </a:schemeClr>
                </a:solidFill>
              </a:rPr>
              <a:t>trainData</a:t>
            </a:r>
            <a:r>
              <a:rPr lang="en-US" sz="1400" dirty="0">
                <a:solidFill>
                  <a:schemeClr val="bg2">
                    <a:lumMod val="50000"/>
                  </a:schemeClr>
                </a:solidFill>
              </a:rPr>
              <a:t>['</a:t>
            </a:r>
            <a:r>
              <a:rPr lang="en-US" sz="1400" dirty="0" err="1">
                <a:solidFill>
                  <a:schemeClr val="bg2">
                    <a:lumMod val="50000"/>
                  </a:schemeClr>
                </a:solidFill>
              </a:rPr>
              <a:t>SalePrice</a:t>
            </a:r>
            <a:r>
              <a:rPr lang="en-US" sz="1400" dirty="0">
                <a:solidFill>
                  <a:schemeClr val="bg2">
                    <a:lumMod val="50000"/>
                  </a:schemeClr>
                </a:solidFill>
              </a:rPr>
              <a:t>'], fit=norm);</a:t>
            </a:r>
          </a:p>
          <a:p>
            <a:pPr>
              <a:lnSpc>
                <a:spcPct val="90000"/>
              </a:lnSpc>
              <a:spcAft>
                <a:spcPts val="600"/>
              </a:spcAft>
            </a:pPr>
            <a:r>
              <a:rPr lang="en-US" sz="1400" dirty="0">
                <a:solidFill>
                  <a:schemeClr val="bg2">
                    <a:lumMod val="50000"/>
                  </a:schemeClr>
                </a:solidFill>
              </a:rPr>
              <a:t>fig = </a:t>
            </a:r>
            <a:r>
              <a:rPr lang="en-US" sz="1400" dirty="0" err="1">
                <a:solidFill>
                  <a:schemeClr val="bg2">
                    <a:lumMod val="50000"/>
                  </a:schemeClr>
                </a:solidFill>
              </a:rPr>
              <a:t>plt.figure</a:t>
            </a:r>
            <a:r>
              <a:rPr lang="en-US" sz="1400" dirty="0">
                <a:solidFill>
                  <a:schemeClr val="bg2">
                    <a:lumMod val="50000"/>
                  </a:schemeClr>
                </a:solidFill>
              </a:rPr>
              <a:t>()</a:t>
            </a:r>
          </a:p>
          <a:p>
            <a:pPr>
              <a:lnSpc>
                <a:spcPct val="90000"/>
              </a:lnSpc>
              <a:spcAft>
                <a:spcPts val="600"/>
              </a:spcAft>
            </a:pPr>
            <a:r>
              <a:rPr lang="en-US" sz="1400" dirty="0">
                <a:solidFill>
                  <a:schemeClr val="bg2">
                    <a:lumMod val="50000"/>
                  </a:schemeClr>
                </a:solidFill>
              </a:rPr>
              <a:t>res = </a:t>
            </a:r>
            <a:r>
              <a:rPr lang="en-US" sz="1400" dirty="0" err="1">
                <a:solidFill>
                  <a:schemeClr val="bg2">
                    <a:lumMod val="50000"/>
                  </a:schemeClr>
                </a:solidFill>
              </a:rPr>
              <a:t>stats.probplot</a:t>
            </a:r>
            <a:r>
              <a:rPr lang="en-US" sz="1400" dirty="0">
                <a:solidFill>
                  <a:schemeClr val="bg2">
                    <a:lumMod val="50000"/>
                  </a:schemeClr>
                </a:solidFill>
              </a:rPr>
              <a:t>(</a:t>
            </a:r>
            <a:r>
              <a:rPr lang="en-US" sz="1400" dirty="0" err="1">
                <a:solidFill>
                  <a:schemeClr val="bg2">
                    <a:lumMod val="50000"/>
                  </a:schemeClr>
                </a:solidFill>
              </a:rPr>
              <a:t>all_features</a:t>
            </a:r>
            <a:r>
              <a:rPr lang="en-US" sz="1400" dirty="0">
                <a:solidFill>
                  <a:schemeClr val="bg2">
                    <a:lumMod val="50000"/>
                  </a:schemeClr>
                </a:solidFill>
              </a:rPr>
              <a:t>['</a:t>
            </a:r>
            <a:r>
              <a:rPr lang="en-US" sz="1400" dirty="0" err="1">
                <a:solidFill>
                  <a:schemeClr val="bg2">
                    <a:lumMod val="50000"/>
                  </a:schemeClr>
                </a:solidFill>
              </a:rPr>
              <a:t>SalePrice</a:t>
            </a:r>
            <a:r>
              <a:rPr lang="en-US" sz="1400" dirty="0">
                <a:solidFill>
                  <a:schemeClr val="bg2">
                    <a:lumMod val="50000"/>
                  </a:schemeClr>
                </a:solidFill>
              </a:rPr>
              <a:t>'], plot=</a:t>
            </a:r>
            <a:r>
              <a:rPr lang="en-US" sz="1400" dirty="0" err="1">
                <a:solidFill>
                  <a:schemeClr val="bg2">
                    <a:lumMod val="50000"/>
                  </a:schemeClr>
                </a:solidFill>
              </a:rPr>
              <a:t>plt</a:t>
            </a:r>
            <a:r>
              <a:rPr lang="en-US" sz="1400" dirty="0">
                <a:solidFill>
                  <a:schemeClr val="bg2">
                    <a:lumMod val="50000"/>
                  </a:schemeClr>
                </a:solidFill>
              </a:rPr>
              <a:t>)</a:t>
            </a:r>
          </a:p>
        </p:txBody>
      </p:sp>
      <p:pic>
        <p:nvPicPr>
          <p:cNvPr id="12" name="Picture 11" descr="Chart, histogram&#10;&#10;Description automatically generated">
            <a:extLst>
              <a:ext uri="{FF2B5EF4-FFF2-40B4-BE49-F238E27FC236}">
                <a16:creationId xmlns:a16="http://schemas.microsoft.com/office/drawing/2014/main" xmlns="" id="{BED1F523-6C72-454B-8D33-73464DD25C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1412" y="1218328"/>
            <a:ext cx="3099816" cy="2228249"/>
          </a:xfrm>
          <a:prstGeom prst="rect">
            <a:avLst/>
          </a:prstGeom>
        </p:spPr>
      </p:pic>
      <p:pic>
        <p:nvPicPr>
          <p:cNvPr id="6" name="Content Placeholder 5" descr="Chart, histogram&#10;&#10;Description automatically generated">
            <a:extLst>
              <a:ext uri="{FF2B5EF4-FFF2-40B4-BE49-F238E27FC236}">
                <a16:creationId xmlns:a16="http://schemas.microsoft.com/office/drawing/2014/main" xmlns="" id="{03EE1947-00D4-1F40-8C9B-DE2CC04F477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875946" y="1020161"/>
            <a:ext cx="3785616" cy="2448452"/>
          </a:xfrm>
          <a:prstGeom prst="rect">
            <a:avLst/>
          </a:prstGeom>
        </p:spPr>
      </p:pic>
      <p:pic>
        <p:nvPicPr>
          <p:cNvPr id="8" name="Picture 7" descr="Chart, line chart&#10;&#10;Description automatically generated">
            <a:extLst>
              <a:ext uri="{FF2B5EF4-FFF2-40B4-BE49-F238E27FC236}">
                <a16:creationId xmlns:a16="http://schemas.microsoft.com/office/drawing/2014/main" xmlns="" id="{EB4A03DF-75B1-104D-889C-24E4C3BB28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2009" y="3429000"/>
            <a:ext cx="3099816" cy="2115514"/>
          </a:xfrm>
          <a:prstGeom prst="rect">
            <a:avLst/>
          </a:prstGeom>
        </p:spPr>
      </p:pic>
      <p:pic>
        <p:nvPicPr>
          <p:cNvPr id="14" name="Picture 13" descr="Chart, line chart&#10;&#10;Description automatically generated">
            <a:extLst>
              <a:ext uri="{FF2B5EF4-FFF2-40B4-BE49-F238E27FC236}">
                <a16:creationId xmlns:a16="http://schemas.microsoft.com/office/drawing/2014/main" xmlns="" id="{266817B8-5B32-F742-A981-B5E467D6B1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47888" y="3229986"/>
            <a:ext cx="3785616" cy="2705353"/>
          </a:xfrm>
          <a:prstGeom prst="rect">
            <a:avLst/>
          </a:prstGeom>
        </p:spPr>
      </p:pic>
      <p:sp>
        <p:nvSpPr>
          <p:cNvPr id="9" name="TextBox 8">
            <a:extLst>
              <a:ext uri="{FF2B5EF4-FFF2-40B4-BE49-F238E27FC236}">
                <a16:creationId xmlns:a16="http://schemas.microsoft.com/office/drawing/2014/main" xmlns="" id="{433ADCB1-6996-426C-BA03-0FD5AACF7021}"/>
              </a:ext>
            </a:extLst>
          </p:cNvPr>
          <p:cNvSpPr txBox="1"/>
          <p:nvPr/>
        </p:nvSpPr>
        <p:spPr>
          <a:xfrm>
            <a:off x="295845" y="4131666"/>
            <a:ext cx="138908" cy="277719"/>
          </a:xfrm>
          <a:prstGeom prst="rect">
            <a:avLst/>
          </a:prstGeom>
          <a:noFill/>
        </p:spPr>
        <p:txBody>
          <a:bodyPr wrap="none" rtlCol="0">
            <a:spAutoFit/>
          </a:bodyPr>
          <a:lstStyle/>
          <a:p>
            <a:endParaRPr lang="en-US" spc="-42" dirty="0">
              <a:solidFill>
                <a:schemeClr val="bg1"/>
              </a:solidFill>
              <a:latin typeface="Montserrat"/>
              <a:cs typeface="Montserrat"/>
            </a:endParaRPr>
          </a:p>
        </p:txBody>
      </p:sp>
    </p:spTree>
    <p:extLst>
      <p:ext uri="{BB962C8B-B14F-4D97-AF65-F5344CB8AC3E}">
        <p14:creationId xmlns:p14="http://schemas.microsoft.com/office/powerpoint/2010/main" val="84535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J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TotalTime>
  <Words>1050</Words>
  <Application>Microsoft Office PowerPoint</Application>
  <PresentationFormat>Widescreen</PresentationFormat>
  <Paragraphs>184</Paragraphs>
  <Slides>23</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Montserrat</vt:lpstr>
      <vt:lpstr>Calibri Light</vt:lpstr>
      <vt:lpstr>MJ theme</vt:lpstr>
      <vt:lpstr>Multivariate Regression Approach to Predict House Prices: with data of  house Prices of Ames, Iowa</vt:lpstr>
      <vt:lpstr>contents</vt:lpstr>
      <vt:lpstr>Introduction &amp; Project Context</vt:lpstr>
      <vt:lpstr>Approach to Build the ML Model</vt:lpstr>
      <vt:lpstr>Exploratory Data Analysis Percent Missing values</vt:lpstr>
      <vt:lpstr>Exploratory Data Analysis Missing value treatment</vt:lpstr>
      <vt:lpstr>Exploratory Data Analysis Feature Selection: Correlation Matrix</vt:lpstr>
      <vt:lpstr>Exploratory Data Analysis Feature Selection: Heat-Map</vt:lpstr>
      <vt:lpstr>Exploratory Data Analysis Feature Selection: Treatment of skewness in Sale price</vt:lpstr>
      <vt:lpstr>Exploratory Data Analysis Feature Selection: Custom Encoding to reduce levels from categorical Data </vt:lpstr>
      <vt:lpstr>EDA- Target variable Vs. Independent variables</vt:lpstr>
      <vt:lpstr>Exploratory Data Analysis Feature Selection: Feature Ranking using KSelect and f-regression Removed features with low ranking selected 41 out of 54</vt:lpstr>
      <vt:lpstr>Exploratory Data Analysis Outliers Removal and numerical data scaling</vt:lpstr>
      <vt:lpstr>Regression Models-Parametric</vt:lpstr>
      <vt:lpstr>Regression Models-non Parametric</vt:lpstr>
      <vt:lpstr>Model Training </vt:lpstr>
      <vt:lpstr>Summarize using k-fold</vt:lpstr>
      <vt:lpstr>Validation curve and learning  Curve</vt:lpstr>
      <vt:lpstr>Validation curve and learning  Curve</vt:lpstr>
      <vt:lpstr>Validation curve and learning  Curve</vt:lpstr>
      <vt:lpstr>Conclusion</vt:lpstr>
      <vt:lpstr>Q&amp;A</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Multivariate Regression Approach to Predict House Prices: with data of  house Prices of Ames, Iowa</dc:title>
  <dc:creator>Parag saxena</dc:creator>
  <cp:lastModifiedBy>hp</cp:lastModifiedBy>
  <cp:revision>17</cp:revision>
  <dcterms:created xsi:type="dcterms:W3CDTF">2021-07-03T04:32:32Z</dcterms:created>
  <dcterms:modified xsi:type="dcterms:W3CDTF">2021-07-03T08:01:08Z</dcterms:modified>
</cp:coreProperties>
</file>